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66" r:id="rId3"/>
    <p:sldId id="267" r:id="rId4"/>
    <p:sldId id="257" r:id="rId5"/>
    <p:sldId id="272" r:id="rId6"/>
    <p:sldId id="271" r:id="rId7"/>
    <p:sldId id="258" r:id="rId8"/>
    <p:sldId id="259" r:id="rId9"/>
    <p:sldId id="264" r:id="rId10"/>
    <p:sldId id="270" r:id="rId11"/>
    <p:sldId id="268" r:id="rId12"/>
    <p:sldId id="260" r:id="rId13"/>
    <p:sldId id="261" r:id="rId14"/>
    <p:sldId id="262" r:id="rId15"/>
    <p:sldId id="263" r:id="rId16"/>
    <p:sldId id="265" r:id="rId17"/>
    <p:sldId id="273" r:id="rId18"/>
    <p:sldId id="285" r:id="rId19"/>
    <p:sldId id="274" r:id="rId20"/>
    <p:sldId id="275" r:id="rId21"/>
    <p:sldId id="276" r:id="rId22"/>
    <p:sldId id="277" r:id="rId23"/>
    <p:sldId id="278" r:id="rId24"/>
    <p:sldId id="286" r:id="rId25"/>
    <p:sldId id="279" r:id="rId26"/>
    <p:sldId id="280" r:id="rId27"/>
    <p:sldId id="281" r:id="rId28"/>
    <p:sldId id="282" r:id="rId29"/>
    <p:sldId id="284" r:id="rId30"/>
    <p:sldId id="283" r:id="rId31"/>
    <p:sldId id="269"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4660"/>
  </p:normalViewPr>
  <p:slideViewPr>
    <p:cSldViewPr>
      <p:cViewPr varScale="1">
        <p:scale>
          <a:sx n="64" d="100"/>
          <a:sy n="64" d="100"/>
        </p:scale>
        <p:origin x="-145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A4A5F-B503-4725-B3DF-27FA92B89F96}" type="datetimeFigureOut">
              <a:rPr lang="it-IT" smtClean="0"/>
              <a:pPr/>
              <a:t>04/05/2017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9B18E-3CCF-49AC-94C4-379F130627A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A59B18E-3CCF-49AC-94C4-379F130627A5}" type="slidenum">
              <a:rPr lang="it-IT" smtClean="0"/>
              <a:pPr/>
              <a:t>29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1C94C895-D2EE-4212-B1DE-EFFE185B76DD}" type="datetimeFigureOut">
              <a:rPr lang="it-IT" smtClean="0"/>
              <a:pPr/>
              <a:t>04/05/2017</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2CD9FE41-CFD8-47A7-9FAA-1321FB1058C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C94C895-D2EE-4212-B1DE-EFFE185B76DD}" type="datetimeFigureOut">
              <a:rPr lang="it-IT" smtClean="0"/>
              <a:pPr/>
              <a:t>04/05/2017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D9FE41-CFD8-47A7-9FAA-1321FB1058CB}" type="slidenum">
              <a:rPr lang="it-IT" smtClean="0"/>
              <a:pPr/>
              <a:t>‹N›</a:t>
            </a:fld>
            <a:endParaRPr lang="it-IT"/>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C94C895-D2EE-4212-B1DE-EFFE185B76DD}" type="datetimeFigureOut">
              <a:rPr lang="it-IT" smtClean="0"/>
              <a:pPr/>
              <a:t>04/05/2017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D9FE41-CFD8-47A7-9FAA-1321FB1058CB}" type="slidenum">
              <a:rPr lang="it-IT" smtClean="0"/>
              <a:pPr/>
              <a:t>‹N›</a:t>
            </a:fld>
            <a:endParaRPr lang="it-IT"/>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1C94C895-D2EE-4212-B1DE-EFFE185B76DD}" type="datetimeFigureOut">
              <a:rPr lang="it-IT" smtClean="0"/>
              <a:pPr/>
              <a:t>04/05/2017</a:t>
            </a:fld>
            <a:endParaRPr lang="it-IT"/>
          </a:p>
        </p:txBody>
      </p:sp>
      <p:sp>
        <p:nvSpPr>
          <p:cNvPr id="9" name="Segnaposto numero diapositiva 8"/>
          <p:cNvSpPr>
            <a:spLocks noGrp="1"/>
          </p:cNvSpPr>
          <p:nvPr>
            <p:ph type="sldNum" sz="quarter" idx="15"/>
          </p:nvPr>
        </p:nvSpPr>
        <p:spPr/>
        <p:txBody>
          <a:bodyPr rtlCol="0"/>
          <a:lstStyle/>
          <a:p>
            <a:fld id="{2CD9FE41-CFD8-47A7-9FAA-1321FB1058CB}"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1C94C895-D2EE-4212-B1DE-EFFE185B76DD}" type="datetimeFigureOut">
              <a:rPr lang="it-IT" smtClean="0"/>
              <a:pPr/>
              <a:t>04/05/2017</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2CD9FE41-CFD8-47A7-9FAA-1321FB1058C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1C94C895-D2EE-4212-B1DE-EFFE185B76DD}" type="datetimeFigureOut">
              <a:rPr lang="it-IT" smtClean="0"/>
              <a:pPr/>
              <a:t>04/05/2017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D9FE41-CFD8-47A7-9FAA-1321FB1058CB}"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1C94C895-D2EE-4212-B1DE-EFFE185B76DD}" type="datetimeFigureOut">
              <a:rPr lang="it-IT" smtClean="0"/>
              <a:pPr/>
              <a:t>04/05/2017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CD9FE41-CFD8-47A7-9FAA-1321FB1058CB}"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1C94C895-D2EE-4212-B1DE-EFFE185B76DD}" type="datetimeFigureOut">
              <a:rPr lang="it-IT" smtClean="0"/>
              <a:pPr/>
              <a:t>04/05/2017</a:t>
            </a:fld>
            <a:endParaRPr lang="it-IT"/>
          </a:p>
        </p:txBody>
      </p:sp>
      <p:sp>
        <p:nvSpPr>
          <p:cNvPr id="7" name="Segnaposto numero diapositiva 6"/>
          <p:cNvSpPr>
            <a:spLocks noGrp="1"/>
          </p:cNvSpPr>
          <p:nvPr>
            <p:ph type="sldNum" sz="quarter" idx="11"/>
          </p:nvPr>
        </p:nvSpPr>
        <p:spPr/>
        <p:txBody>
          <a:bodyPr rtlCol="0"/>
          <a:lstStyle/>
          <a:p>
            <a:fld id="{2CD9FE41-CFD8-47A7-9FAA-1321FB1058CB}"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94C895-D2EE-4212-B1DE-EFFE185B76DD}" type="datetimeFigureOut">
              <a:rPr lang="it-IT" smtClean="0"/>
              <a:pPr/>
              <a:t>04/05/2017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CD9FE41-CFD8-47A7-9FAA-1321FB1058CB}" type="slidenum">
              <a:rPr lang="it-IT" smtClean="0"/>
              <a:pPr/>
              <a:t>‹N›</a:t>
            </a:fld>
            <a:endParaRPr lang="it-IT"/>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1C94C895-D2EE-4212-B1DE-EFFE185B76DD}" type="datetimeFigureOut">
              <a:rPr lang="it-IT" smtClean="0"/>
              <a:pPr/>
              <a:t>04/05/2017</a:t>
            </a:fld>
            <a:endParaRPr lang="it-IT"/>
          </a:p>
        </p:txBody>
      </p:sp>
      <p:sp>
        <p:nvSpPr>
          <p:cNvPr id="22" name="Segnaposto numero diapositiva 21"/>
          <p:cNvSpPr>
            <a:spLocks noGrp="1"/>
          </p:cNvSpPr>
          <p:nvPr>
            <p:ph type="sldNum" sz="quarter" idx="15"/>
          </p:nvPr>
        </p:nvSpPr>
        <p:spPr/>
        <p:txBody>
          <a:bodyPr rtlCol="0"/>
          <a:lstStyle/>
          <a:p>
            <a:fld id="{2CD9FE41-CFD8-47A7-9FAA-1321FB1058CB}"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1C94C895-D2EE-4212-B1DE-EFFE185B76DD}" type="datetimeFigureOut">
              <a:rPr lang="it-IT" smtClean="0"/>
              <a:pPr/>
              <a:t>04/05/2017</a:t>
            </a:fld>
            <a:endParaRPr lang="it-IT"/>
          </a:p>
        </p:txBody>
      </p:sp>
      <p:sp>
        <p:nvSpPr>
          <p:cNvPr id="18" name="Segnaposto numero diapositiva 17"/>
          <p:cNvSpPr>
            <a:spLocks noGrp="1"/>
          </p:cNvSpPr>
          <p:nvPr>
            <p:ph type="sldNum" sz="quarter" idx="11"/>
          </p:nvPr>
        </p:nvSpPr>
        <p:spPr/>
        <p:txBody>
          <a:bodyPr rtlCol="0"/>
          <a:lstStyle/>
          <a:p>
            <a:fld id="{2CD9FE41-CFD8-47A7-9FAA-1321FB1058CB}"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C94C895-D2EE-4212-B1DE-EFFE185B76DD}" type="datetimeFigureOut">
              <a:rPr lang="it-IT" smtClean="0"/>
              <a:pPr/>
              <a:t>04/05/2017</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D9FE41-CFD8-47A7-9FAA-1321FB1058C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91680" y="3046806"/>
            <a:ext cx="7128792" cy="1894362"/>
          </a:xfrm>
        </p:spPr>
        <p:txBody>
          <a:bodyPr>
            <a:normAutofit fontScale="90000"/>
          </a:bodyPr>
          <a:lstStyle/>
          <a:p>
            <a:r>
              <a:rPr lang="it-IT" dirty="0" smtClean="0"/>
              <a:t/>
            </a:r>
            <a:br>
              <a:rPr lang="it-IT" dirty="0" smtClean="0"/>
            </a:br>
            <a:r>
              <a:rPr lang="it-IT" dirty="0" smtClean="0"/>
              <a:t/>
            </a:r>
            <a:br>
              <a:rPr lang="it-IT" dirty="0" smtClean="0"/>
            </a:br>
            <a:r>
              <a:rPr lang="it-IT" sz="3100" dirty="0" smtClean="0"/>
              <a:t>Scuola </a:t>
            </a:r>
            <a:r>
              <a:rPr lang="it-IT" sz="3100" dirty="0" smtClean="0"/>
              <a:t>dell’ </a:t>
            </a:r>
            <a:r>
              <a:rPr lang="it-IT" sz="3100" dirty="0" smtClean="0"/>
              <a:t>infanzia:</a:t>
            </a:r>
            <a:br>
              <a:rPr lang="it-IT" sz="3100" dirty="0" smtClean="0"/>
            </a:br>
            <a:r>
              <a:rPr lang="it-IT" sz="3100" dirty="0" smtClean="0"/>
              <a:t>UNITÀ </a:t>
            </a:r>
            <a:r>
              <a:rPr lang="it-IT" sz="3100" dirty="0" err="1" smtClean="0"/>
              <a:t>D’APPRENDIMENTO</a:t>
            </a:r>
            <a:r>
              <a:rPr lang="it-IT" sz="3100" smtClean="0"/>
              <a:t> (inclusiva)</a:t>
            </a:r>
            <a:r>
              <a:rPr lang="it-IT" sz="3100" dirty="0" smtClean="0"/>
              <a:t/>
            </a:r>
            <a:br>
              <a:rPr lang="it-IT" sz="3100" dirty="0" smtClean="0"/>
            </a:br>
            <a:r>
              <a:rPr lang="it-IT" sz="3100" dirty="0" smtClean="0"/>
              <a:t>“Dall’immaginazione </a:t>
            </a:r>
            <a:r>
              <a:rPr lang="it-IT" sz="3100" dirty="0" smtClean="0"/>
              <a:t>alla rappresentazione </a:t>
            </a:r>
            <a:r>
              <a:rPr lang="it-IT" sz="3100" dirty="0" smtClean="0"/>
              <a:t>teatrale” </a:t>
            </a:r>
            <a:br>
              <a:rPr lang="it-IT" sz="3100" dirty="0" smtClean="0"/>
            </a:br>
            <a:r>
              <a:rPr lang="it-IT" dirty="0" smtClean="0"/>
              <a:t>(</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sz="3100" dirty="0"/>
          </a:p>
        </p:txBody>
      </p:sp>
      <p:pic>
        <p:nvPicPr>
          <p:cNvPr id="4" name="Immagine 3" descr="download.jpg"/>
          <p:cNvPicPr>
            <a:picLocks noChangeAspect="1"/>
          </p:cNvPicPr>
          <p:nvPr/>
        </p:nvPicPr>
        <p:blipFill>
          <a:blip r:embed="rId2" cstate="print"/>
          <a:stretch>
            <a:fillRect/>
          </a:stretch>
        </p:blipFill>
        <p:spPr>
          <a:xfrm>
            <a:off x="2555776" y="3429000"/>
            <a:ext cx="4824536" cy="2996291"/>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style>
          <a:lnRef idx="3">
            <a:schemeClr val="lt1"/>
          </a:lnRef>
          <a:fillRef idx="1">
            <a:schemeClr val="accent6"/>
          </a:fillRef>
          <a:effectRef idx="1">
            <a:schemeClr val="accent6"/>
          </a:effectRef>
          <a:fontRef idx="minor">
            <a:schemeClr val="lt1"/>
          </a:fontRef>
        </p:style>
        <p:txBody>
          <a:bodyPr>
            <a:noAutofit/>
          </a:bodyPr>
          <a:lstStyle/>
          <a:p>
            <a:r>
              <a:rPr lang="it-IT" sz="2800" b="1" i="1" dirty="0" smtClean="0"/>
              <a:t>Competenze chiave </a:t>
            </a:r>
            <a:r>
              <a:rPr lang="it-IT" sz="2800" b="1" dirty="0" smtClean="0"/>
              <a:t>come riferimento </a:t>
            </a:r>
            <a:endParaRPr lang="it-IT" sz="2800" b="1" dirty="0"/>
          </a:p>
        </p:txBody>
      </p:sp>
      <p:pic>
        <p:nvPicPr>
          <p:cNvPr id="8" name="Segnaposto contenuto 7" descr="competenze_chiavi.gif"/>
          <p:cNvPicPr>
            <a:picLocks noGrp="1" noChangeAspect="1"/>
          </p:cNvPicPr>
          <p:nvPr>
            <p:ph sz="quarter" idx="1"/>
          </p:nvPr>
        </p:nvPicPr>
        <p:blipFill>
          <a:blip r:embed="rId2" cstate="print"/>
          <a:stretch>
            <a:fillRect/>
          </a:stretch>
        </p:blipFill>
        <p:spPr>
          <a:xfrm>
            <a:off x="1763016" y="1170234"/>
            <a:ext cx="5329264" cy="5303592"/>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7416824" cy="836712"/>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it-IT" sz="2800" b="1" dirty="0" smtClean="0"/>
              <a:t>I campi di esperienza:</a:t>
            </a:r>
            <a:r>
              <a:rPr lang="it-IT" dirty="0" smtClean="0"/>
              <a:t/>
            </a:r>
            <a:br>
              <a:rPr lang="it-IT" dirty="0" smtClean="0"/>
            </a:br>
            <a:endParaRPr lang="it-IT" dirty="0"/>
          </a:p>
        </p:txBody>
      </p:sp>
      <p:pic>
        <p:nvPicPr>
          <p:cNvPr id="7" name="Segnaposto contenuto 6" descr="bbCattura.PNG"/>
          <p:cNvPicPr>
            <a:picLocks noGrp="1" noChangeAspect="1"/>
          </p:cNvPicPr>
          <p:nvPr>
            <p:ph sz="quarter" idx="1"/>
          </p:nvPr>
        </p:nvPicPr>
        <p:blipFill>
          <a:blip r:embed="rId2" cstate="print"/>
          <a:stretch>
            <a:fillRect/>
          </a:stretch>
        </p:blipFill>
        <p:spPr>
          <a:xfrm>
            <a:off x="827584" y="1124744"/>
            <a:ext cx="7056784" cy="5493631"/>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346050"/>
          </a:xfrm>
        </p:spPr>
        <p:txBody>
          <a:bodyPr>
            <a:normAutofit fontScale="90000"/>
          </a:bodyPr>
          <a:lstStyle/>
          <a:p>
            <a:r>
              <a:rPr lang="it-IT" b="1" dirty="0" smtClean="0">
                <a:solidFill>
                  <a:schemeClr val="bg2">
                    <a:lumMod val="25000"/>
                  </a:schemeClr>
                </a:solidFill>
              </a:rPr>
              <a:t>Campo di esperienza principale</a:t>
            </a:r>
            <a:r>
              <a:rPr lang="it-IT" b="1" dirty="0" smtClean="0"/>
              <a:t>: </a:t>
            </a:r>
            <a:endParaRPr lang="it-IT" b="1" dirty="0"/>
          </a:p>
        </p:txBody>
      </p:sp>
      <p:sp>
        <p:nvSpPr>
          <p:cNvPr id="3" name="Segnaposto contenuto 2"/>
          <p:cNvSpPr>
            <a:spLocks noGrp="1"/>
          </p:cNvSpPr>
          <p:nvPr>
            <p:ph sz="quarter" idx="1"/>
          </p:nvPr>
        </p:nvSpPr>
        <p:spPr>
          <a:xfrm>
            <a:off x="457200" y="764704"/>
            <a:ext cx="7787208" cy="5709248"/>
          </a:xfrm>
        </p:spPr>
        <p:txBody>
          <a:bodyPr>
            <a:normAutofit fontScale="70000" lnSpcReduction="20000"/>
          </a:bodyPr>
          <a:lstStyle/>
          <a:p>
            <a:pPr>
              <a:buNone/>
            </a:pPr>
            <a:r>
              <a:rPr lang="it-IT" b="1" dirty="0" smtClean="0">
                <a:solidFill>
                  <a:srgbClr val="FF0000"/>
                </a:solidFill>
              </a:rPr>
              <a:t>Immagini suoni e colori:</a:t>
            </a:r>
          </a:p>
          <a:p>
            <a:r>
              <a:rPr lang="it-IT" b="1" dirty="0" smtClean="0">
                <a:solidFill>
                  <a:srgbClr val="FF0000"/>
                </a:solidFill>
              </a:rPr>
              <a:t> </a:t>
            </a:r>
            <a:r>
              <a:rPr lang="it-IT" dirty="0" smtClean="0"/>
              <a:t>Scopre le potenzialità sonore del corpo e della voce: usa la voce e il corpo per produrre suoni o rumori.</a:t>
            </a:r>
          </a:p>
          <a:p>
            <a:r>
              <a:rPr lang="it-IT" dirty="0" smtClean="0"/>
              <a:t>Stabilisce un rapporto suono- gesto- simbolo.</a:t>
            </a:r>
          </a:p>
          <a:p>
            <a:r>
              <a:rPr lang="it-IT" dirty="0" smtClean="0"/>
              <a:t>Riconosce all’interno di un brano lento-veloce, piano- forte.</a:t>
            </a:r>
            <a:endParaRPr lang="it-IT" sz="1700" dirty="0" smtClean="0"/>
          </a:p>
          <a:p>
            <a:endParaRPr lang="it-IT" b="1" dirty="0" smtClean="0"/>
          </a:p>
          <a:p>
            <a:pPr>
              <a:buNone/>
            </a:pPr>
            <a:r>
              <a:rPr lang="it-IT" sz="3000" b="1" cap="small" dirty="0" smtClean="0">
                <a:latin typeface="+mj-lt"/>
                <a:ea typeface="+mj-ea"/>
                <a:cs typeface="+mj-cs"/>
              </a:rPr>
              <a:t>Altri campi di esperienza coinvolti:</a:t>
            </a:r>
          </a:p>
          <a:p>
            <a:pPr>
              <a:buNone/>
            </a:pPr>
            <a:r>
              <a:rPr lang="it-IT" b="1" dirty="0" smtClean="0">
                <a:solidFill>
                  <a:srgbClr val="FF0000"/>
                </a:solidFill>
              </a:rPr>
              <a:t>La conoscenza del modo: </a:t>
            </a:r>
          </a:p>
          <a:p>
            <a:r>
              <a:rPr lang="it-IT" dirty="0" smtClean="0"/>
              <a:t>Esplora l’ambiente usando i diversi canali sensoriali.</a:t>
            </a:r>
          </a:p>
          <a:p>
            <a:pPr>
              <a:buNone/>
            </a:pPr>
            <a:r>
              <a:rPr lang="it-IT" b="1" dirty="0" smtClean="0">
                <a:solidFill>
                  <a:srgbClr val="FF0000"/>
                </a:solidFill>
              </a:rPr>
              <a:t>Il corpo e il movimento:</a:t>
            </a:r>
          </a:p>
          <a:p>
            <a:r>
              <a:rPr lang="it-IT" dirty="0" smtClean="0"/>
              <a:t>Comprende il funzionamento del corpo e le sue potenzialità.</a:t>
            </a:r>
          </a:p>
          <a:p>
            <a:pPr>
              <a:buNone/>
            </a:pPr>
            <a:r>
              <a:rPr lang="it-IT" b="1" dirty="0" smtClean="0">
                <a:solidFill>
                  <a:srgbClr val="FF0000"/>
                </a:solidFill>
              </a:rPr>
              <a:t>I discorsi e le parole: </a:t>
            </a:r>
          </a:p>
          <a:p>
            <a:r>
              <a:rPr lang="it-IT" dirty="0" smtClean="0"/>
              <a:t>Ascolta e comprende il senso di un racconto, coglie personaggi, ambienti, azioni.</a:t>
            </a:r>
          </a:p>
          <a:p>
            <a:r>
              <a:rPr lang="it-IT" dirty="0" smtClean="0"/>
              <a:t>Comunica le esperienze soprattutto attraverso il disegno e il gioco simbolico.</a:t>
            </a:r>
          </a:p>
          <a:p>
            <a:r>
              <a:rPr lang="it-IT" dirty="0" smtClean="0"/>
              <a:t>Usa il linguaggio per esprimere la fantasia e la realtà: C’era una volta, ….Oggi è </a:t>
            </a:r>
            <a:r>
              <a:rPr lang="it-IT" dirty="0" err="1" smtClean="0"/>
              <a:t>successo…</a:t>
            </a:r>
            <a:r>
              <a:rPr lang="it-IT" dirty="0" smtClean="0"/>
              <a:t>.</a:t>
            </a:r>
          </a:p>
          <a:p>
            <a:pPr>
              <a:buNone/>
            </a:pPr>
            <a:r>
              <a:rPr lang="it-IT" b="1" dirty="0" smtClean="0">
                <a:solidFill>
                  <a:srgbClr val="FF0000"/>
                </a:solidFill>
              </a:rPr>
              <a:t>Il sé e l’altro:</a:t>
            </a:r>
          </a:p>
          <a:p>
            <a:r>
              <a:rPr lang="it-IT" dirty="0" smtClean="0"/>
              <a:t>Inizia a maturare una propria forma di auto-disciplina</a:t>
            </a:r>
          </a:p>
          <a:p>
            <a:pPr>
              <a:buNone/>
            </a:pPr>
            <a:endParaRPr lang="it-IT"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850106"/>
          </a:xfrm>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smtClean="0"/>
              <a:t>prerequisiti</a:t>
            </a:r>
            <a:endParaRPr lang="it-IT" dirty="0"/>
          </a:p>
        </p:txBody>
      </p:sp>
      <p:sp>
        <p:nvSpPr>
          <p:cNvPr id="3" name="Segnaposto contenuto 2"/>
          <p:cNvSpPr>
            <a:spLocks noGrp="1"/>
          </p:cNvSpPr>
          <p:nvPr>
            <p:ph sz="quarter" idx="1"/>
          </p:nvPr>
        </p:nvSpPr>
        <p:spPr>
          <a:xfrm>
            <a:off x="457200" y="1268760"/>
            <a:ext cx="7467600" cy="5205192"/>
          </a:xfrm>
        </p:spPr>
        <p:txBody>
          <a:bodyPr>
            <a:normAutofit fontScale="62500" lnSpcReduction="20000"/>
          </a:bodyPr>
          <a:lstStyle/>
          <a:p>
            <a:pPr>
              <a:buNone/>
            </a:pPr>
            <a:r>
              <a:rPr lang="it-IT" b="1" dirty="0" smtClean="0"/>
              <a:t> COGNITIVI</a:t>
            </a:r>
          </a:p>
          <a:p>
            <a:r>
              <a:rPr lang="it-IT" dirty="0" smtClean="0"/>
              <a:t>Esplora, manipola, osservare i materiali per un utilizzo creativo</a:t>
            </a:r>
          </a:p>
          <a:p>
            <a:r>
              <a:rPr lang="it-IT" dirty="0" smtClean="0"/>
              <a:t>Possiede una discriminazione uditiva tra suoni e rumori</a:t>
            </a:r>
          </a:p>
          <a:p>
            <a:r>
              <a:rPr lang="it-IT" dirty="0" smtClean="0"/>
              <a:t>Sa ascoltare, comprende, </a:t>
            </a:r>
            <a:r>
              <a:rPr lang="it-IT" dirty="0" err="1" smtClean="0"/>
              <a:t>riesprime</a:t>
            </a:r>
            <a:r>
              <a:rPr lang="it-IT" dirty="0" smtClean="0"/>
              <a:t> narrazioni o contenuti visti attraverso i mass media </a:t>
            </a:r>
          </a:p>
          <a:p>
            <a:r>
              <a:rPr lang="it-IT" dirty="0" smtClean="0"/>
              <a:t>Abbina un suono/rumore all’oggetto che lo produce</a:t>
            </a:r>
          </a:p>
          <a:p>
            <a:pPr>
              <a:buNone/>
            </a:pPr>
            <a:r>
              <a:rPr lang="it-IT" b="1" dirty="0" smtClean="0"/>
              <a:t>METACOGNITIVI</a:t>
            </a:r>
            <a:endParaRPr lang="it-IT" dirty="0" smtClean="0"/>
          </a:p>
          <a:p>
            <a:pPr>
              <a:buNone/>
            </a:pPr>
            <a:r>
              <a:rPr lang="it-IT" b="1" dirty="0" smtClean="0"/>
              <a:t>Metalinguistico:</a:t>
            </a:r>
            <a:endParaRPr lang="it-IT" dirty="0" smtClean="0"/>
          </a:p>
          <a:p>
            <a:r>
              <a:rPr lang="it-IT" dirty="0" smtClean="0"/>
              <a:t>Conosce il nome appropriato di alcuni oggetti di uso comune</a:t>
            </a:r>
          </a:p>
          <a:p>
            <a:r>
              <a:rPr lang="it-IT" dirty="0" smtClean="0"/>
              <a:t>Descrive attraverso la comunicazione verbale il suono/rumore sentito (questo suono è forte e si ripete, questo inizia forte ma poi finisce piano,…)</a:t>
            </a:r>
          </a:p>
          <a:p>
            <a:pPr>
              <a:buNone/>
            </a:pPr>
            <a:r>
              <a:rPr lang="it-IT" b="1" dirty="0" smtClean="0"/>
              <a:t>Metalogico:</a:t>
            </a:r>
            <a:endParaRPr lang="it-IT" dirty="0" smtClean="0"/>
          </a:p>
          <a:p>
            <a:r>
              <a:rPr lang="it-IT" dirty="0" smtClean="0"/>
              <a:t>E’ in grado di associare ad un rumore/suono un segno grafico evidenziandone la successione d’ascolto</a:t>
            </a:r>
          </a:p>
          <a:p>
            <a:pPr>
              <a:buNone/>
            </a:pPr>
            <a:r>
              <a:rPr lang="it-IT" b="1" dirty="0" smtClean="0"/>
              <a:t>COMPORTAMENTO</a:t>
            </a:r>
            <a:endParaRPr lang="it-IT" dirty="0" smtClean="0"/>
          </a:p>
          <a:p>
            <a:r>
              <a:rPr lang="it-IT" dirty="0" smtClean="0"/>
              <a:t>Sa stare in silenzio per prestare attenzione ai suoni</a:t>
            </a:r>
          </a:p>
          <a:p>
            <a:r>
              <a:rPr lang="it-IT" dirty="0" smtClean="0"/>
              <a:t>Rispetta le regole date dalla maestra durante una attività</a:t>
            </a:r>
          </a:p>
          <a:p>
            <a:pPr>
              <a:buNone/>
            </a:pPr>
            <a:r>
              <a:rPr lang="it-IT" b="1" dirty="0" smtClean="0"/>
              <a:t>COMUNICAZIONE</a:t>
            </a:r>
          </a:p>
          <a:p>
            <a:r>
              <a:rPr lang="it-IT" dirty="0" smtClean="0"/>
              <a:t>Il </a:t>
            </a:r>
            <a:r>
              <a:rPr lang="it-IT" smtClean="0"/>
              <a:t>bambino è consapevole </a:t>
            </a:r>
            <a:r>
              <a:rPr lang="it-IT" dirty="0" smtClean="0"/>
              <a:t>delle proprie esigenze e dei propri sentimenti</a:t>
            </a:r>
          </a:p>
          <a:p>
            <a:r>
              <a:rPr lang="it-IT" dirty="0" smtClean="0"/>
              <a:t>Motiva le sue risposte: secondo me è il rumore di un orologio </a:t>
            </a:r>
            <a:r>
              <a:rPr lang="it-IT" dirty="0" err="1" smtClean="0"/>
              <a:t>perché…questo</a:t>
            </a:r>
            <a:r>
              <a:rPr lang="it-IT" dirty="0" smtClean="0"/>
              <a:t> è il suono di una tromba </a:t>
            </a:r>
            <a:r>
              <a:rPr lang="it-IT" dirty="0" err="1" smtClean="0"/>
              <a:t>perché…</a:t>
            </a:r>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20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20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2000"/>
                                        <p:tgtEl>
                                          <p:spTgt spid="3">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2000"/>
                                        <p:tgtEl>
                                          <p:spTgt spid="3">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2000"/>
                                        <p:tgtEl>
                                          <p:spTgt spid="3">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fade">
                                      <p:cBhvr>
                                        <p:cTn id="54" dur="2000"/>
                                        <p:tgtEl>
                                          <p:spTgt spid="3">
                                            <p:txEl>
                                              <p:pRg st="14" end="1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2000"/>
                                        <p:tgtEl>
                                          <p:spTgt spid="3">
                                            <p:txEl>
                                              <p:pRg st="15" end="1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6" end="16"/>
                                            </p:txEl>
                                          </p:spTgt>
                                        </p:tgtEl>
                                        <p:attrNameLst>
                                          <p:attrName>style.visibility</p:attrName>
                                        </p:attrNameLst>
                                      </p:cBhvr>
                                      <p:to>
                                        <p:strVal val="visible"/>
                                      </p:to>
                                    </p:set>
                                    <p:animEffect transition="in" filter="fade">
                                      <p:cBhvr>
                                        <p:cTn id="60"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62074"/>
          </a:xfrm>
        </p:spPr>
        <p:style>
          <a:lnRef idx="1">
            <a:schemeClr val="accent5"/>
          </a:lnRef>
          <a:fillRef idx="2">
            <a:schemeClr val="accent5"/>
          </a:fillRef>
          <a:effectRef idx="1">
            <a:schemeClr val="accent5"/>
          </a:effectRef>
          <a:fontRef idx="minor">
            <a:schemeClr val="dk1"/>
          </a:fontRef>
        </p:style>
        <p:txBody>
          <a:bodyPr/>
          <a:lstStyle/>
          <a:p>
            <a:r>
              <a:rPr lang="it-IT" dirty="0" smtClean="0"/>
              <a:t>Traguardi delle competenze:</a:t>
            </a:r>
            <a:endParaRPr lang="it-IT" dirty="0"/>
          </a:p>
        </p:txBody>
      </p:sp>
      <p:sp>
        <p:nvSpPr>
          <p:cNvPr id="3" name="Segnaposto contenuto 2"/>
          <p:cNvSpPr>
            <a:spLocks noGrp="1"/>
          </p:cNvSpPr>
          <p:nvPr>
            <p:ph sz="quarter" idx="1"/>
          </p:nvPr>
        </p:nvSpPr>
        <p:spPr>
          <a:xfrm>
            <a:off x="457200" y="980728"/>
            <a:ext cx="7467600" cy="5493224"/>
          </a:xfrm>
        </p:spPr>
        <p:txBody>
          <a:bodyPr>
            <a:normAutofit fontScale="85000" lnSpcReduction="20000"/>
          </a:bodyPr>
          <a:lstStyle/>
          <a:p>
            <a:r>
              <a:rPr lang="it-IT" dirty="0" smtClean="0"/>
              <a:t>Il bambino comunica, esprime emozioni, racconta, utilizzando le varie possibilità che il linguaggio del corpo consente. </a:t>
            </a:r>
          </a:p>
          <a:p>
            <a:r>
              <a:rPr lang="it-IT" dirty="0" smtClean="0"/>
              <a:t> Inventa storie e sa esprimerle attraverso la drammatizzazione, il disegno, la pittura e altre attività manipolative; utilizza materiali e strumenti, tecniche espressive e creative; esplora le potenzialità offerte dalle tecnologie. </a:t>
            </a:r>
          </a:p>
          <a:p>
            <a:r>
              <a:rPr lang="it-IT" dirty="0" smtClean="0"/>
              <a:t>Segue con curiosità e piacere spettacoli di vario tipo (teatrali, musicali, visivi, di </a:t>
            </a:r>
            <a:r>
              <a:rPr lang="it-IT" dirty="0" err="1" smtClean="0"/>
              <a:t>animazione…</a:t>
            </a:r>
            <a:r>
              <a:rPr lang="it-IT" dirty="0" smtClean="0"/>
              <a:t>); sviluppa interesse per l’ascolto della musica e per la fruizione di opere d’arte. </a:t>
            </a:r>
          </a:p>
          <a:p>
            <a:r>
              <a:rPr lang="it-IT" dirty="0" smtClean="0"/>
              <a:t>Scopre il paesaggio sonoro attraverso attività di percezione e produzione musicale utilizzando voce, corpo e oggetti. </a:t>
            </a:r>
          </a:p>
          <a:p>
            <a:r>
              <a:rPr lang="it-IT" dirty="0" smtClean="0"/>
              <a:t>Sperimenta e combina elementi musicali di base, producendo semplici sequenze sonoro-musicali. </a:t>
            </a:r>
          </a:p>
          <a:p>
            <a:r>
              <a:rPr lang="it-IT" dirty="0" smtClean="0"/>
              <a:t>Esplora i primi alfabeti musicali, utilizzando anche i simboli di una notazione informale per codificare i suoni percepiti e riprodurli. </a:t>
            </a:r>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87208" cy="850106"/>
          </a:xfrm>
        </p:spPr>
        <p:style>
          <a:lnRef idx="1">
            <a:schemeClr val="accent1"/>
          </a:lnRef>
          <a:fillRef idx="2">
            <a:schemeClr val="accent1"/>
          </a:fillRef>
          <a:effectRef idx="1">
            <a:schemeClr val="accent1"/>
          </a:effectRef>
          <a:fontRef idx="minor">
            <a:schemeClr val="dk1"/>
          </a:fontRef>
        </p:style>
        <p:txBody>
          <a:bodyPr/>
          <a:lstStyle/>
          <a:p>
            <a:r>
              <a:rPr lang="it-IT" dirty="0" smtClean="0"/>
              <a:t>Obiettivi specifici dell’apprendimento</a:t>
            </a:r>
            <a:endParaRPr lang="it-IT" dirty="0"/>
          </a:p>
        </p:txBody>
      </p:sp>
      <p:sp>
        <p:nvSpPr>
          <p:cNvPr id="3" name="Segnaposto contenuto 2"/>
          <p:cNvSpPr>
            <a:spLocks noGrp="1"/>
          </p:cNvSpPr>
          <p:nvPr>
            <p:ph sz="quarter" idx="1"/>
          </p:nvPr>
        </p:nvSpPr>
        <p:spPr>
          <a:xfrm>
            <a:off x="457200" y="1268760"/>
            <a:ext cx="7467600" cy="5205192"/>
          </a:xfrm>
        </p:spPr>
        <p:txBody>
          <a:bodyPr>
            <a:normAutofit fontScale="92500" lnSpcReduction="20000"/>
          </a:bodyPr>
          <a:lstStyle/>
          <a:p>
            <a:r>
              <a:rPr lang="it-IT" dirty="0" smtClean="0"/>
              <a:t> Sviluppare le proprie capacità di ascolto e di osservazione dell’ambiente sonoro </a:t>
            </a:r>
          </a:p>
          <a:p>
            <a:r>
              <a:rPr lang="it-IT" dirty="0" smtClean="0"/>
              <a:t> Ascoltare se stesso e gli altri </a:t>
            </a:r>
          </a:p>
          <a:p>
            <a:r>
              <a:rPr lang="it-IT" dirty="0" smtClean="0"/>
              <a:t>Esprimere idee ed emozioni </a:t>
            </a:r>
          </a:p>
          <a:p>
            <a:r>
              <a:rPr lang="it-IT" dirty="0" smtClean="0"/>
              <a:t>Sviluppare la propria immaginazione e creatività</a:t>
            </a:r>
          </a:p>
          <a:p>
            <a:r>
              <a:rPr lang="it-IT" dirty="0" smtClean="0"/>
              <a:t>Potenziare le proprie capacità comunicative, integrando i diversi linguaggi e alternando la parola e i gesti </a:t>
            </a:r>
          </a:p>
          <a:p>
            <a:r>
              <a:rPr lang="it-IT" dirty="0" smtClean="0"/>
              <a:t>Partecipare attivamente a coreografie collettive e rappresenta graficamente elementi della narrazione ascoltata </a:t>
            </a:r>
          </a:p>
          <a:p>
            <a:r>
              <a:rPr lang="it-IT" dirty="0" smtClean="0"/>
              <a:t>Accrescere la capacità di attenzione e concentrazione</a:t>
            </a:r>
          </a:p>
          <a:p>
            <a:r>
              <a:rPr lang="it-IT" dirty="0" smtClean="0"/>
              <a:t>Esercitare la memoria</a:t>
            </a:r>
          </a:p>
          <a:p>
            <a:r>
              <a:rPr lang="it-IT" dirty="0" smtClean="0"/>
              <a:t> Scoprire il proprio corpo, prendere coscienza delle parti che lo compongono,della loro funzione e delle percezioni sensoriali.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20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92211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it-IT" dirty="0" smtClean="0"/>
              <a:t>Scelte organizzative e tempi:</a:t>
            </a:r>
            <a:br>
              <a:rPr lang="it-IT" dirty="0" smtClean="0"/>
            </a:br>
            <a:endParaRPr lang="it-IT" dirty="0"/>
          </a:p>
        </p:txBody>
      </p:sp>
      <p:sp>
        <p:nvSpPr>
          <p:cNvPr id="3" name="Segnaposto contenuto 2"/>
          <p:cNvSpPr>
            <a:spLocks noGrp="1"/>
          </p:cNvSpPr>
          <p:nvPr>
            <p:ph sz="quarter" idx="1"/>
          </p:nvPr>
        </p:nvSpPr>
        <p:spPr/>
        <p:txBody>
          <a:bodyPr>
            <a:normAutofit fontScale="55000" lnSpcReduction="20000"/>
          </a:bodyPr>
          <a:lstStyle/>
          <a:p>
            <a:r>
              <a:rPr lang="it-IT" sz="3800" b="1" dirty="0" smtClean="0"/>
              <a:t>Durata: </a:t>
            </a:r>
            <a:r>
              <a:rPr lang="it-IT" dirty="0" smtClean="0"/>
              <a:t> </a:t>
            </a:r>
            <a:r>
              <a:rPr lang="it-IT" sz="4400" dirty="0" smtClean="0"/>
              <a:t>2 mesi</a:t>
            </a:r>
            <a:endParaRPr lang="it-IT" dirty="0" smtClean="0"/>
          </a:p>
          <a:p>
            <a:pPr>
              <a:buNone/>
            </a:pPr>
            <a:r>
              <a:rPr lang="it-IT" dirty="0" smtClean="0"/>
              <a:t>Da febbraio ad Aprile</a:t>
            </a:r>
          </a:p>
          <a:p>
            <a:pPr>
              <a:buNone/>
            </a:pPr>
            <a:r>
              <a:rPr lang="it-IT" dirty="0" smtClean="0"/>
              <a:t>Tali indicazione è suscettibile di variazione.</a:t>
            </a:r>
          </a:p>
          <a:p>
            <a:pPr>
              <a:buNone/>
            </a:pPr>
            <a:endParaRPr lang="it-IT" dirty="0" smtClean="0"/>
          </a:p>
          <a:p>
            <a:r>
              <a:rPr lang="it-IT" sz="3800" b="1" dirty="0" smtClean="0"/>
              <a:t>Materiali: </a:t>
            </a:r>
            <a:r>
              <a:rPr lang="it-IT" sz="3600" dirty="0" smtClean="0"/>
              <a:t>Cd musicale con rumori e con melodie, cartelloni, travestimenti, lenzuola, strumenti musicali, oggetti di uso comune (imbuto, bastone..), scatolone, colori, matite, costumi.</a:t>
            </a:r>
            <a:endParaRPr lang="it-IT" dirty="0" smtClean="0"/>
          </a:p>
          <a:p>
            <a:r>
              <a:rPr lang="it-IT" sz="3800" b="1" dirty="0" smtClean="0"/>
              <a:t>Spazi</a:t>
            </a:r>
            <a:r>
              <a:rPr lang="it-IT" dirty="0" smtClean="0"/>
              <a:t>: </a:t>
            </a:r>
            <a:r>
              <a:rPr lang="it-IT" sz="4400" dirty="0" smtClean="0"/>
              <a:t>Classe, salone, palestra</a:t>
            </a:r>
            <a:endParaRPr lang="it-IT" dirty="0" smtClean="0"/>
          </a:p>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smtClean="0"/>
          </a:p>
          <a:p>
            <a:pPr>
              <a:buNone/>
            </a:pPr>
            <a:r>
              <a:rPr lang="it-IT" i="1" dirty="0" smtClean="0"/>
              <a:t>“il tempo disteso consente al bambino di vivere serenamente la propria giornata, di giocare, parlare, esplorare, capire, sentirsi padrone di sé e delle attività nelle quali di esercita.”</a:t>
            </a:r>
          </a:p>
          <a:p>
            <a:pPr>
              <a:buNone/>
            </a:pPr>
            <a:r>
              <a:rPr lang="it-IT" dirty="0" smtClean="0"/>
              <a:t>Indicazioni Nazionali per il Curricolo 2012 </a:t>
            </a:r>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 calcmode="lin" valueType="num">
                                      <p:cBhvr additive="base">
                                        <p:cTn id="4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 calcmode="lin" valueType="num">
                                      <p:cBhvr additive="base">
                                        <p:cTn id="4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62074"/>
          </a:xfrm>
        </p:spPr>
        <p:txBody>
          <a:bodyPr/>
          <a:lstStyle/>
          <a:p>
            <a:r>
              <a:rPr lang="it-IT" dirty="0" smtClean="0">
                <a:solidFill>
                  <a:schemeClr val="accent1"/>
                </a:solidFill>
              </a:rPr>
              <a:t>1° Attività: (</a:t>
            </a:r>
            <a:r>
              <a:rPr lang="it-IT" dirty="0" err="1" smtClean="0">
                <a:solidFill>
                  <a:schemeClr val="accent1"/>
                </a:solidFill>
              </a:rPr>
              <a:t>Attività</a:t>
            </a:r>
            <a:r>
              <a:rPr lang="it-IT" dirty="0" smtClean="0">
                <a:solidFill>
                  <a:schemeClr val="accent1"/>
                </a:solidFill>
              </a:rPr>
              <a:t> stimolo).</a:t>
            </a:r>
            <a:endParaRPr lang="it-IT" dirty="0">
              <a:solidFill>
                <a:schemeClr val="accent1"/>
              </a:solidFill>
            </a:endParaRPr>
          </a:p>
        </p:txBody>
      </p:sp>
      <p:sp>
        <p:nvSpPr>
          <p:cNvPr id="3" name="Segnaposto contenuto 2"/>
          <p:cNvSpPr>
            <a:spLocks noGrp="1"/>
          </p:cNvSpPr>
          <p:nvPr>
            <p:ph sz="quarter" idx="1"/>
          </p:nvPr>
        </p:nvSpPr>
        <p:spPr>
          <a:xfrm>
            <a:off x="539552" y="836712"/>
            <a:ext cx="7467600" cy="3312368"/>
          </a:xfrm>
        </p:spPr>
        <p:txBody>
          <a:bodyPr/>
          <a:lstStyle/>
          <a:p>
            <a:pPr>
              <a:buNone/>
            </a:pPr>
            <a:r>
              <a:rPr lang="it-IT" sz="2800" cap="small" dirty="0" smtClean="0">
                <a:solidFill>
                  <a:schemeClr val="tx2"/>
                </a:solidFill>
                <a:latin typeface="+mj-lt"/>
                <a:ea typeface="+mj-ea"/>
                <a:cs typeface="+mj-cs"/>
              </a:rPr>
              <a:t>Arriva il copione!</a:t>
            </a:r>
          </a:p>
          <a:p>
            <a:r>
              <a:rPr lang="it-IT" sz="1800" dirty="0" smtClean="0"/>
              <a:t>In classe arriva improvvisamente un misterioso regalo un copione teatrale che narra la fiaba di “Pierino e il lupo”.</a:t>
            </a:r>
          </a:p>
          <a:p>
            <a:r>
              <a:rPr lang="it-IT" sz="1800" dirty="0" smtClean="0"/>
              <a:t>Dopo aver spiegato ai bambini cos’è e a cosa serve un copione, leggiamo la storia (“Pierino e il lupo”).</a:t>
            </a:r>
          </a:p>
          <a:p>
            <a:r>
              <a:rPr lang="it-IT" sz="1800" dirty="0" smtClean="0"/>
              <a:t>Analizziamo i fatti accaduti ricostruendo le fasi della storia e individuando i personaggi principali sottolineando le loro caratteristiche, per assicurarci la comprensione del testo anche da parte del bambino in difficoltà.</a:t>
            </a:r>
          </a:p>
          <a:p>
            <a:endParaRPr lang="it-IT" sz="2000" dirty="0" smtClean="0"/>
          </a:p>
          <a:p>
            <a:pPr>
              <a:buNone/>
            </a:pPr>
            <a:endParaRPr lang="it-IT" dirty="0"/>
          </a:p>
        </p:txBody>
      </p:sp>
      <p:pic>
        <p:nvPicPr>
          <p:cNvPr id="6" name="Immagine 5"/>
          <p:cNvPicPr/>
          <p:nvPr/>
        </p:nvPicPr>
        <p:blipFill>
          <a:blip r:embed="rId2" cstate="print"/>
          <a:srcRect l="14809" t="16721" r="15858" b="11803"/>
          <a:stretch>
            <a:fillRect/>
          </a:stretch>
        </p:blipFill>
        <p:spPr bwMode="auto">
          <a:xfrm>
            <a:off x="1979712" y="3789040"/>
            <a:ext cx="4244622" cy="246097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style>
          <a:lnRef idx="1">
            <a:schemeClr val="dk1"/>
          </a:lnRef>
          <a:fillRef idx="2">
            <a:schemeClr val="dk1"/>
          </a:fillRef>
          <a:effectRef idx="1">
            <a:schemeClr val="dk1"/>
          </a:effectRef>
          <a:fontRef idx="minor">
            <a:schemeClr val="dk1"/>
          </a:fontRef>
        </p:style>
        <p:txBody>
          <a:bodyPr/>
          <a:lstStyle/>
          <a:p>
            <a:r>
              <a:rPr lang="it-IT" dirty="0" smtClean="0"/>
              <a:t>Fiaba musicale Pierino e il Lupo</a:t>
            </a:r>
            <a:endParaRPr lang="it-IT" dirty="0"/>
          </a:p>
        </p:txBody>
      </p:sp>
      <p:pic>
        <p:nvPicPr>
          <p:cNvPr id="3" name="Immagine 2"/>
          <p:cNvPicPr/>
          <p:nvPr/>
        </p:nvPicPr>
        <p:blipFill>
          <a:blip r:embed="rId2" cstate="print"/>
          <a:srcRect l="3008" t="9180" r="7560" b="11803"/>
          <a:stretch>
            <a:fillRect/>
          </a:stretch>
        </p:blipFill>
        <p:spPr bwMode="auto">
          <a:xfrm>
            <a:off x="395536" y="1484784"/>
            <a:ext cx="7848872" cy="489654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62074"/>
          </a:xfrm>
        </p:spPr>
        <p:txBody>
          <a:bodyPr/>
          <a:lstStyle/>
          <a:p>
            <a:r>
              <a:rPr lang="it-IT" dirty="0" smtClean="0">
                <a:solidFill>
                  <a:schemeClr val="accent1"/>
                </a:solidFill>
              </a:rPr>
              <a:t>2° ATTIVITA’  </a:t>
            </a:r>
            <a:endParaRPr lang="it-IT" dirty="0">
              <a:solidFill>
                <a:schemeClr val="accent1"/>
              </a:solidFill>
            </a:endParaRPr>
          </a:p>
        </p:txBody>
      </p:sp>
      <p:sp>
        <p:nvSpPr>
          <p:cNvPr id="3" name="Segnaposto contenuto 2"/>
          <p:cNvSpPr>
            <a:spLocks noGrp="1"/>
          </p:cNvSpPr>
          <p:nvPr>
            <p:ph sz="quarter" idx="1"/>
          </p:nvPr>
        </p:nvSpPr>
        <p:spPr>
          <a:xfrm>
            <a:off x="457200" y="980728"/>
            <a:ext cx="7467600" cy="5493224"/>
          </a:xfrm>
        </p:spPr>
        <p:txBody>
          <a:bodyPr>
            <a:normAutofit fontScale="70000" lnSpcReduction="20000"/>
          </a:bodyPr>
          <a:lstStyle/>
          <a:p>
            <a:pPr>
              <a:buNone/>
            </a:pPr>
            <a:r>
              <a:rPr lang="it-IT" sz="3500" cap="small" dirty="0" smtClean="0">
                <a:solidFill>
                  <a:schemeClr val="tx2"/>
                </a:solidFill>
                <a:latin typeface="+mj-lt"/>
                <a:ea typeface="+mj-ea"/>
                <a:cs typeface="+mj-cs"/>
              </a:rPr>
              <a:t>“LA FIABA MUSICALE” </a:t>
            </a:r>
          </a:p>
          <a:p>
            <a:r>
              <a:rPr lang="it-IT" dirty="0" smtClean="0"/>
              <a:t>Chiediamo ai bambini di mettersi in una posizione comoda per l’ascolto e facciamo ascoltare la fiaba musicale “Pierino e il lupo”</a:t>
            </a:r>
          </a:p>
          <a:p>
            <a:r>
              <a:rPr lang="it-IT" dirty="0" smtClean="0"/>
              <a:t>Al termine dell’ascolto chiediamo ai bambini come immaginano fisicamente i personaggi della storia, come si muovono, cosa </a:t>
            </a:r>
            <a:r>
              <a:rPr lang="it-IT" dirty="0" err="1" smtClean="0"/>
              <a:t>fanno…</a:t>
            </a:r>
            <a:endParaRPr lang="it-IT" dirty="0" smtClean="0"/>
          </a:p>
          <a:p>
            <a:r>
              <a:rPr lang="it-IT" dirty="0" smtClean="0"/>
              <a:t>Spieghiamo, mostrando delle immagini, tramite la realizzazione di un </a:t>
            </a:r>
            <a:r>
              <a:rPr lang="it-IT" b="1" dirty="0" err="1" smtClean="0"/>
              <a:t>digital</a:t>
            </a:r>
            <a:r>
              <a:rPr lang="it-IT" b="1" dirty="0" smtClean="0"/>
              <a:t> story </a:t>
            </a:r>
            <a:r>
              <a:rPr lang="it-IT" b="1" dirty="0" err="1" smtClean="0"/>
              <a:t>telling</a:t>
            </a:r>
            <a:r>
              <a:rPr lang="it-IT" b="1" dirty="0" smtClean="0"/>
              <a:t> </a:t>
            </a:r>
            <a:r>
              <a:rPr lang="it-IT" dirty="0" smtClean="0"/>
              <a:t>“TIME LIENE” (a supporto della comprensione del bambino con BES), che la musica che hanno appena ascoltato, è suonata da una grande orchestra composta da tanti strumenti musicali e che ogni personaggio della storia è descritto dal suono di un particolare strumento </a:t>
            </a:r>
          </a:p>
          <a:p>
            <a:r>
              <a:rPr lang="it-IT" dirty="0" smtClean="0"/>
              <a:t>Facciamo ascoltare di nuovo la fiaba musicale (solo i momenti che descrivono l’andatura dei personaggi) e proponiamo ai bambini di muoversi come loro, prestando attenzione alla musica, al ritmo, ai suoni.</a:t>
            </a:r>
          </a:p>
          <a:p>
            <a:r>
              <a:rPr lang="it-IT" dirty="0" smtClean="0"/>
              <a:t>Facciamo costruire ai bambini un piccolo libretto dei personaggi raccogliendo i disegni che hanno fatto dei personaggi (così come se l’immaginano), i loro commenti, qual è il loro personaggio </a:t>
            </a:r>
            <a:r>
              <a:rPr lang="it-IT" dirty="0" err="1" smtClean="0"/>
              <a:t>preferito…</a:t>
            </a:r>
            <a:endParaRPr lang="it-IT" dirty="0" smtClean="0"/>
          </a:p>
          <a:p>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634082"/>
          </a:xfrm>
        </p:spPr>
        <p:style>
          <a:lnRef idx="1">
            <a:schemeClr val="accent5"/>
          </a:lnRef>
          <a:fillRef idx="2">
            <a:schemeClr val="accent5"/>
          </a:fillRef>
          <a:effectRef idx="1">
            <a:schemeClr val="accent5"/>
          </a:effectRef>
          <a:fontRef idx="minor">
            <a:schemeClr val="dk1"/>
          </a:fontRef>
        </p:style>
        <p:txBody>
          <a:bodyPr/>
          <a:lstStyle/>
          <a:p>
            <a:r>
              <a:rPr lang="it-IT" dirty="0" smtClean="0"/>
              <a:t>Introduzione:</a:t>
            </a:r>
            <a:endParaRPr lang="it-IT" dirty="0"/>
          </a:p>
        </p:txBody>
      </p:sp>
      <p:sp>
        <p:nvSpPr>
          <p:cNvPr id="3" name="Segnaposto contenuto 2"/>
          <p:cNvSpPr>
            <a:spLocks noGrp="1"/>
          </p:cNvSpPr>
          <p:nvPr>
            <p:ph sz="quarter" idx="1"/>
          </p:nvPr>
        </p:nvSpPr>
        <p:spPr>
          <a:xfrm>
            <a:off x="395536" y="1052736"/>
            <a:ext cx="7467600" cy="4464496"/>
          </a:xfrm>
        </p:spPr>
        <p:txBody>
          <a:bodyPr>
            <a:normAutofit fontScale="85000" lnSpcReduction="10000"/>
          </a:bodyPr>
          <a:lstStyle/>
          <a:p>
            <a:pPr>
              <a:buNone/>
            </a:pPr>
            <a:r>
              <a:rPr lang="it-IT" b="1" i="1" dirty="0" smtClean="0"/>
              <a:t>“</a:t>
            </a:r>
            <a:r>
              <a:rPr lang="it-IT" sz="1900" b="1" i="1" dirty="0" smtClean="0">
                <a:latin typeface="Times New Roman" pitchFamily="18" charset="0"/>
                <a:cs typeface="Times New Roman" pitchFamily="18" charset="0"/>
              </a:rPr>
              <a:t>Nessun bacio dato ad un bambino è mai perso, nessuna manifestazione di gioia, nessun gesto di rassicurazione, nessuna canzone, nessuna fiaba, nessun sorriso... niente andrà perso. Sono parti di quel tutto che lui diventerà.”</a:t>
            </a:r>
          </a:p>
          <a:p>
            <a:pPr>
              <a:buNone/>
            </a:pPr>
            <a:endParaRPr lang="it-IT" sz="1700" b="1" dirty="0" smtClean="0"/>
          </a:p>
          <a:p>
            <a:pPr indent="0" algn="just">
              <a:spcBef>
                <a:spcPts val="0"/>
              </a:spcBef>
              <a:buNone/>
            </a:pPr>
            <a:r>
              <a:rPr lang="it-IT" sz="1700" dirty="0" smtClean="0">
                <a:latin typeface="Times New Roman" pitchFamily="18" charset="0"/>
                <a:cs typeface="Times New Roman" pitchFamily="18" charset="0"/>
              </a:rPr>
              <a:t>I bambini sono il nostro futuro, </a:t>
            </a:r>
            <a:r>
              <a:rPr lang="it-IT" sz="1700" smtClean="0">
                <a:latin typeface="Times New Roman" pitchFamily="18" charset="0"/>
                <a:cs typeface="Times New Roman" pitchFamily="18" charset="0"/>
              </a:rPr>
              <a:t>la ragione </a:t>
            </a:r>
            <a:r>
              <a:rPr lang="it-IT" sz="1700" dirty="0" smtClean="0">
                <a:latin typeface="Times New Roman" pitchFamily="18" charset="0"/>
                <a:cs typeface="Times New Roman" pitchFamily="18" charset="0"/>
              </a:rPr>
              <a:t>fondamentale per conservare la vita nel nostro paese; sono portatori di inalienabili diritti che la famiglia prima e la scuola dopo sono tenuti a rispettare: il mondo infantile è un mondo ricco di energie e potenzialità ma anche di fragilità che vanno osservate curate potenziate con studio e responsabilità la scuola dell'infanzia che si rivolge a tutti i bambini e bambine dai tre ai sei anni superato ogni retaggio assistenzialistico è la risposta al loro diritto all'educazione e alla cura secondo i principi di pluralismo culturale ed istituzionali presenti nella Costituzione della Repubblica nella Convenzione dei diritti dell'infanzia e dell'adolescenza, e nei documenti dell'Unione Europea. Finalità del progetto educativo è far fronte ai cambiamenti e alle richieste di una società in continuo mutamento con linguaggi e tecnologie sempre più nuovi  pertanto la scuola ha bisogno che ci sia ampia collaborazione e impegno da parte dei docenti e di tutti gli altri operatori con il territorio e le famiglie con una particolare attenzione alle disabilità e fragilità cogliendo la sfida di apertura verso il mondo, di pratica di uguaglianza nel riconoscimento delle differenze. In questo contesto si pone la finalità di consolidare l'identità sviluppare l'autonomia acquisire competenze avviare alla cittadinanza.</a:t>
            </a:r>
          </a:p>
          <a:p>
            <a:pPr indent="0" algn="just">
              <a:spcBef>
                <a:spcPts val="0"/>
              </a:spcBef>
              <a:buNone/>
            </a:pPr>
            <a:endParaRPr lang="it-IT" dirty="0">
              <a:latin typeface="Times New Roman" pitchFamily="18" charset="0"/>
              <a:cs typeface="Times New Roman" pitchFamily="18" charset="0"/>
            </a:endParaRPr>
          </a:p>
        </p:txBody>
      </p:sp>
      <p:pic>
        <p:nvPicPr>
          <p:cNvPr id="4" name="Immagine 3" descr="resizer.jpg"/>
          <p:cNvPicPr>
            <a:picLocks noChangeAspect="1"/>
          </p:cNvPicPr>
          <p:nvPr/>
        </p:nvPicPr>
        <p:blipFill>
          <a:blip r:embed="rId2" cstate="print"/>
          <a:stretch>
            <a:fillRect/>
          </a:stretch>
        </p:blipFill>
        <p:spPr>
          <a:xfrm>
            <a:off x="4283968" y="4869160"/>
            <a:ext cx="3689810" cy="170079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06090"/>
          </a:xfrm>
        </p:spPr>
        <p:txBody>
          <a:bodyPr/>
          <a:lstStyle/>
          <a:p>
            <a:r>
              <a:rPr lang="it-IT" dirty="0" smtClean="0">
                <a:solidFill>
                  <a:schemeClr val="accent1"/>
                </a:solidFill>
              </a:rPr>
              <a:t>3° </a:t>
            </a:r>
            <a:r>
              <a:rPr lang="it-IT" dirty="0" err="1" smtClean="0">
                <a:solidFill>
                  <a:schemeClr val="accent1"/>
                </a:solidFill>
              </a:rPr>
              <a:t>attivita</a:t>
            </a:r>
            <a:r>
              <a:rPr lang="it-IT" dirty="0" err="1" smtClean="0"/>
              <a:t>’</a:t>
            </a:r>
            <a:endParaRPr lang="it-IT" dirty="0"/>
          </a:p>
        </p:txBody>
      </p:sp>
      <p:sp>
        <p:nvSpPr>
          <p:cNvPr id="3" name="Segnaposto contenuto 2"/>
          <p:cNvSpPr>
            <a:spLocks noGrp="1"/>
          </p:cNvSpPr>
          <p:nvPr>
            <p:ph sz="quarter" idx="1"/>
          </p:nvPr>
        </p:nvSpPr>
        <p:spPr>
          <a:xfrm>
            <a:off x="457200" y="1124744"/>
            <a:ext cx="7787208" cy="4608512"/>
          </a:xfrm>
        </p:spPr>
        <p:txBody>
          <a:bodyPr>
            <a:normAutofit fontScale="70000" lnSpcReduction="20000"/>
          </a:bodyPr>
          <a:lstStyle/>
          <a:p>
            <a:pPr>
              <a:buNone/>
            </a:pPr>
            <a:r>
              <a:rPr lang="it-IT" sz="2600" cap="small" dirty="0" smtClean="0">
                <a:solidFill>
                  <a:schemeClr val="tx2"/>
                </a:solidFill>
                <a:latin typeface="+mj-lt"/>
                <a:ea typeface="+mj-ea"/>
                <a:cs typeface="+mj-cs"/>
              </a:rPr>
              <a:t>IMITIAMO E SONORIZZIAMO L’ANDATURA DELL’ANIMALE”</a:t>
            </a:r>
          </a:p>
          <a:p>
            <a:r>
              <a:rPr lang="it-IT" dirty="0" smtClean="0"/>
              <a:t>Portiamo la classe in un ambiente molto ampio e la dividiamo in due gruppi che si alterneranno durante l’attività.</a:t>
            </a:r>
          </a:p>
          <a:p>
            <a:r>
              <a:rPr lang="it-IT" dirty="0" smtClean="0"/>
              <a:t>Ciascun bambino appartenente al 1° gruppo sceglie un animale e ne imita l’andatura.</a:t>
            </a:r>
          </a:p>
          <a:p>
            <a:r>
              <a:rPr lang="it-IT" dirty="0" smtClean="0"/>
              <a:t>Contemporaneamente un bambino appartenente al 2° gruppo, a turno, sonorizza i movimenti di imitazione compiuti dal bambino appartenente al 1° gruppo. La sonorizzazione può avvenire con legnetti, tamburi, triangoli, e qualunque altro attrezzo capace di produrre i suoni desiderati.</a:t>
            </a:r>
          </a:p>
          <a:p>
            <a:r>
              <a:rPr lang="it-IT" dirty="0" smtClean="0"/>
              <a:t>Facciamo notare ai bambini la diversità ritmica di ogni andatura: se l’animale scelto da imitare cammina veloce (es. cavallo) il ritmo da riprodurre con lo strumento musicale sarà veloce e viceversa, se l’animale da imitare sarà lento (es. elefante) il ritmo sarà anch’esso lento ma forte.</a:t>
            </a:r>
          </a:p>
          <a:p>
            <a:r>
              <a:rPr lang="it-IT" dirty="0" smtClean="0"/>
              <a:t>Tornati in classe si riproduce l’attività svolta su un cartellone: da una parte mettiamo i disegni fatti da ogni bambino dell’animale che aveva scelto di imitare e a fianco riproduciamo il ritmo associato alla sua andatura con pallini più o meno grossi, strisce, trattini, ecc.</a:t>
            </a:r>
          </a:p>
          <a:p>
            <a:endParaRPr lang="it-IT" dirty="0"/>
          </a:p>
        </p:txBody>
      </p:sp>
      <p:pic>
        <p:nvPicPr>
          <p:cNvPr id="10242" name="Picture 2" descr="Risultati immagini per bambini imitano animali"/>
          <p:cNvPicPr>
            <a:picLocks noChangeAspect="1" noChangeArrowheads="1"/>
          </p:cNvPicPr>
          <p:nvPr/>
        </p:nvPicPr>
        <p:blipFill>
          <a:blip r:embed="rId2" cstate="print"/>
          <a:srcRect/>
          <a:stretch>
            <a:fillRect/>
          </a:stretch>
        </p:blipFill>
        <p:spPr bwMode="auto">
          <a:xfrm>
            <a:off x="3347864" y="2996952"/>
            <a:ext cx="4824536" cy="361840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fade">
                                      <p:cBhvr>
                                        <p:cTn id="3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346050"/>
          </a:xfrm>
        </p:spPr>
        <p:txBody>
          <a:bodyPr>
            <a:normAutofit fontScale="90000"/>
          </a:bodyPr>
          <a:lstStyle/>
          <a:p>
            <a:r>
              <a:rPr lang="it-IT" dirty="0" smtClean="0">
                <a:solidFill>
                  <a:schemeClr val="accent1"/>
                </a:solidFill>
              </a:rPr>
              <a:t>4° Attività </a:t>
            </a:r>
            <a:endParaRPr lang="it-IT" dirty="0">
              <a:solidFill>
                <a:schemeClr val="accent1"/>
              </a:solidFill>
            </a:endParaRPr>
          </a:p>
        </p:txBody>
      </p:sp>
      <p:sp>
        <p:nvSpPr>
          <p:cNvPr id="3" name="Segnaposto contenuto 2"/>
          <p:cNvSpPr>
            <a:spLocks noGrp="1"/>
          </p:cNvSpPr>
          <p:nvPr>
            <p:ph sz="quarter" idx="1"/>
          </p:nvPr>
        </p:nvSpPr>
        <p:spPr>
          <a:xfrm>
            <a:off x="457200" y="620688"/>
            <a:ext cx="7467600" cy="4680520"/>
          </a:xfrm>
        </p:spPr>
        <p:txBody>
          <a:bodyPr>
            <a:normAutofit fontScale="70000" lnSpcReduction="20000"/>
          </a:bodyPr>
          <a:lstStyle/>
          <a:p>
            <a:pPr>
              <a:buNone/>
            </a:pPr>
            <a:r>
              <a:rPr lang="it-IT" sz="3400" cap="small" dirty="0" smtClean="0">
                <a:solidFill>
                  <a:schemeClr val="tx2"/>
                </a:solidFill>
                <a:latin typeface="+mj-lt"/>
                <a:ea typeface="+mj-ea"/>
                <a:cs typeface="+mj-cs"/>
              </a:rPr>
              <a:t>SE FOSSI UN DIRETTORE </a:t>
            </a:r>
            <a:r>
              <a:rPr lang="it-IT" sz="4000" cap="small" dirty="0" smtClean="0">
                <a:solidFill>
                  <a:schemeClr val="tx2"/>
                </a:solidFill>
                <a:latin typeface="+mj-lt"/>
                <a:ea typeface="+mj-ea"/>
                <a:cs typeface="+mj-cs"/>
              </a:rPr>
              <a:t>D’</a:t>
            </a:r>
            <a:r>
              <a:rPr lang="it-IT" sz="2900" cap="small" dirty="0" smtClean="0">
                <a:solidFill>
                  <a:schemeClr val="tx2"/>
                </a:solidFill>
                <a:latin typeface="+mj-lt"/>
                <a:ea typeface="+mj-ea"/>
                <a:cs typeface="+mj-cs"/>
              </a:rPr>
              <a:t> </a:t>
            </a:r>
            <a:r>
              <a:rPr lang="it-IT" sz="4000" cap="small" dirty="0" smtClean="0">
                <a:solidFill>
                  <a:schemeClr val="tx2"/>
                </a:solidFill>
                <a:latin typeface="+mj-lt"/>
                <a:ea typeface="+mj-ea"/>
                <a:cs typeface="+mj-cs"/>
              </a:rPr>
              <a:t>ORCHESTRA</a:t>
            </a:r>
            <a:r>
              <a:rPr lang="it-IT" sz="3400" cap="small" dirty="0" smtClean="0">
                <a:solidFill>
                  <a:schemeClr val="tx2"/>
                </a:solidFill>
                <a:latin typeface="+mj-lt"/>
                <a:ea typeface="+mj-ea"/>
                <a:cs typeface="+mj-cs"/>
              </a:rPr>
              <a:t>” </a:t>
            </a:r>
          </a:p>
          <a:p>
            <a:r>
              <a:rPr lang="it-IT" dirty="0" smtClean="0"/>
              <a:t>Facciamo trovare in classe un cartellone con rappresentato un palcoscenico vuoto, chiediamo ai bambini secondo loro, a cosa potrebbe servire ma non ne sveliamo il vero utilizzo.</a:t>
            </a:r>
          </a:p>
          <a:p>
            <a:r>
              <a:rPr lang="it-IT" dirty="0" smtClean="0"/>
              <a:t>Facciamo ascoltare un brano musicale e chiediamo ai bambini: “Secondo voi chi comanda tutti gli strumenti musicali, come si chiama e che cosa fa?”, “Che cosa usa per dirigere?”</a:t>
            </a:r>
          </a:p>
          <a:p>
            <a:r>
              <a:rPr lang="it-IT" dirty="0" smtClean="0"/>
              <a:t>A turno chiediamo ai bambini di diventare direttori d’orchestra con una bacchetta mentre i compagni imiteranno i suonatori.</a:t>
            </a:r>
          </a:p>
          <a:p>
            <a:r>
              <a:rPr lang="it-IT" dirty="0" smtClean="0"/>
              <a:t>Successivamente diamo ai bambini che fanno i suonatori degli strumenti musicali (tamburelli, maracas, triangoli, legnetti,…). Spontaneamente dovranno produrre musica seguendo le semplici indicazioni del direttore d’orchestra, che inizialmente faremo noi: alzare il volume o abbassarlo, fermare improvvisamente la musica, aumentare il ritmo o diminuirlo.</a:t>
            </a:r>
          </a:p>
          <a:p>
            <a:r>
              <a:rPr lang="it-IT" dirty="0" smtClean="0"/>
              <a:t>Riportiamo l’attenzione dei bambini al cartellone appeso in classe attaccando un disegno di noi stesse, raffiguriamo come fossimo un direttore d’orchestra; a turno ogni bambino dovrà disegnare se stesso con lo strumento che suonava e attaccarlo sul cartellone.</a:t>
            </a:r>
          </a:p>
          <a:p>
            <a:pPr>
              <a:buNone/>
            </a:pPr>
            <a:endParaRPr lang="it-IT" dirty="0"/>
          </a:p>
        </p:txBody>
      </p:sp>
      <p:pic>
        <p:nvPicPr>
          <p:cNvPr id="9218" name="Picture 2" descr="Risultati immagini per palcoscenico disegno"/>
          <p:cNvPicPr>
            <a:picLocks noChangeAspect="1" noChangeArrowheads="1"/>
          </p:cNvPicPr>
          <p:nvPr/>
        </p:nvPicPr>
        <p:blipFill>
          <a:blip r:embed="rId2" cstate="print"/>
          <a:srcRect/>
          <a:stretch>
            <a:fillRect/>
          </a:stretch>
        </p:blipFill>
        <p:spPr bwMode="auto">
          <a:xfrm>
            <a:off x="2627784" y="5278624"/>
            <a:ext cx="3600400" cy="157937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fade">
                                      <p:cBhvr>
                                        <p:cTn id="3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06090"/>
          </a:xfrm>
        </p:spPr>
        <p:txBody>
          <a:bodyPr/>
          <a:lstStyle/>
          <a:p>
            <a:r>
              <a:rPr lang="it-IT" dirty="0" smtClean="0">
                <a:solidFill>
                  <a:schemeClr val="accent1"/>
                </a:solidFill>
              </a:rPr>
              <a:t>5°Attività</a:t>
            </a:r>
            <a:endParaRPr lang="it-IT" dirty="0">
              <a:solidFill>
                <a:schemeClr val="accent1"/>
              </a:solidFill>
            </a:endParaRPr>
          </a:p>
        </p:txBody>
      </p:sp>
      <p:sp>
        <p:nvSpPr>
          <p:cNvPr id="3" name="Segnaposto contenuto 2"/>
          <p:cNvSpPr>
            <a:spLocks noGrp="1"/>
          </p:cNvSpPr>
          <p:nvPr>
            <p:ph sz="quarter" idx="1"/>
          </p:nvPr>
        </p:nvSpPr>
        <p:spPr>
          <a:xfrm>
            <a:off x="457200" y="980728"/>
            <a:ext cx="7467600" cy="3960440"/>
          </a:xfrm>
        </p:spPr>
        <p:txBody>
          <a:bodyPr>
            <a:normAutofit fontScale="92500" lnSpcReduction="10000"/>
          </a:bodyPr>
          <a:lstStyle/>
          <a:p>
            <a:pPr>
              <a:buNone/>
            </a:pPr>
            <a:r>
              <a:rPr lang="it-IT" dirty="0" smtClean="0"/>
              <a:t>“</a:t>
            </a:r>
            <a:r>
              <a:rPr lang="it-IT" cap="small" dirty="0" smtClean="0">
                <a:solidFill>
                  <a:schemeClr val="tx2"/>
                </a:solidFill>
                <a:latin typeface="+mj-lt"/>
                <a:ea typeface="+mj-ea"/>
                <a:cs typeface="+mj-cs"/>
              </a:rPr>
              <a:t>MOLTE COSE IN UNA COSA”: sviluppiamo l’immaginazione.</a:t>
            </a:r>
            <a:endParaRPr lang="it-IT" sz="3200" cap="small" dirty="0" smtClean="0">
              <a:solidFill>
                <a:schemeClr val="tx2"/>
              </a:solidFill>
              <a:latin typeface="+mj-lt"/>
              <a:ea typeface="+mj-ea"/>
              <a:cs typeface="+mj-cs"/>
            </a:endParaRPr>
          </a:p>
          <a:p>
            <a:r>
              <a:rPr lang="it-IT" sz="1800" dirty="0" smtClean="0"/>
              <a:t>Mettete in un grosso scatolone degli oggetti come un imbuto, un bastone, un secchiello, un tubo di gomma e altri oggetti di uso familiare.</a:t>
            </a:r>
          </a:p>
          <a:p>
            <a:r>
              <a:rPr lang="it-IT" sz="1800" dirty="0" smtClean="0"/>
              <a:t>Proponete questi oggetti ai bambini e invitateli a trovare una molteplicità di interpretazioni d’uso dello stesso oggetto. Ad esempio il bastone può diventare un missile, un pendolo, un’asta per il salto, un bilanciere per equilibrista, un filo su cui stendere i panni, un </a:t>
            </a:r>
            <a:r>
              <a:rPr lang="it-IT" sz="1800" dirty="0" err="1" smtClean="0"/>
              <a:t>matterello…un</a:t>
            </a:r>
            <a:r>
              <a:rPr lang="it-IT" sz="1800" dirty="0" smtClean="0"/>
              <a:t> imbuto può diventare invece un megafono, un cappello, un </a:t>
            </a:r>
            <a:r>
              <a:rPr lang="it-IT" sz="1800" dirty="0" err="1" smtClean="0"/>
              <a:t>binocolo…</a:t>
            </a:r>
            <a:endParaRPr lang="it-IT" sz="1800" dirty="0" smtClean="0"/>
          </a:p>
          <a:p>
            <a:r>
              <a:rPr lang="it-IT" sz="1800" dirty="0" smtClean="0"/>
              <a:t>Per concludere fate un grosso cartellone riassuntivo dove con l’aiuto di immagini ritagliate dai giornali o disegni fatti dai bambini si racconterà il molteplice utilizzo dei materiali analizzati.</a:t>
            </a:r>
          </a:p>
          <a:p>
            <a:endParaRPr lang="it-IT" dirty="0"/>
          </a:p>
        </p:txBody>
      </p:sp>
      <p:sp>
        <p:nvSpPr>
          <p:cNvPr id="8194" name="AutoShape 2" descr="Risultati immagini per scatolone diseg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Risultati immagini per scatolone diseg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8" name="AutoShape 6" descr="Risultati immagini per scatolone diseg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Risultati immagini per scatolone diseg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2" name="AutoShape 10" descr="Risultati immagini per scatolone diseg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4" name="AutoShape 12" descr="Risultati immagini per scatolone diseg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6" name="AutoShape 14" descr="Risultati immagini per scatolone diseg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8" name="AutoShape 16" descr="Risultati immagini per scatolone diseg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 name="Immagine 11" descr="download.png"/>
          <p:cNvPicPr>
            <a:picLocks noChangeAspect="1"/>
          </p:cNvPicPr>
          <p:nvPr/>
        </p:nvPicPr>
        <p:blipFill>
          <a:blip r:embed="rId2" cstate="print"/>
          <a:stretch>
            <a:fillRect/>
          </a:stretch>
        </p:blipFill>
        <p:spPr>
          <a:xfrm>
            <a:off x="683568" y="5095875"/>
            <a:ext cx="2590800" cy="176212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5616624" cy="346050"/>
          </a:xfrm>
        </p:spPr>
        <p:txBody>
          <a:bodyPr>
            <a:normAutofit fontScale="90000"/>
          </a:bodyPr>
          <a:lstStyle/>
          <a:p>
            <a:r>
              <a:rPr lang="it-IT" dirty="0" smtClean="0">
                <a:solidFill>
                  <a:schemeClr val="accent1"/>
                </a:solidFill>
              </a:rPr>
              <a:t>6° Attività </a:t>
            </a:r>
            <a:endParaRPr lang="it-IT" dirty="0">
              <a:solidFill>
                <a:schemeClr val="accent1"/>
              </a:solidFill>
            </a:endParaRPr>
          </a:p>
        </p:txBody>
      </p:sp>
      <p:sp>
        <p:nvSpPr>
          <p:cNvPr id="3" name="Segnaposto contenuto 2"/>
          <p:cNvSpPr>
            <a:spLocks noGrp="1"/>
          </p:cNvSpPr>
          <p:nvPr>
            <p:ph sz="quarter" idx="1"/>
          </p:nvPr>
        </p:nvSpPr>
        <p:spPr>
          <a:xfrm>
            <a:off x="457200" y="692696"/>
            <a:ext cx="7467600" cy="5256584"/>
          </a:xfrm>
        </p:spPr>
        <p:txBody>
          <a:bodyPr>
            <a:normAutofit fontScale="62500" lnSpcReduction="20000"/>
          </a:bodyPr>
          <a:lstStyle/>
          <a:p>
            <a:pPr>
              <a:buNone/>
            </a:pPr>
            <a:r>
              <a:rPr lang="it-IT" dirty="0" smtClean="0"/>
              <a:t>“</a:t>
            </a:r>
            <a:r>
              <a:rPr lang="it-IT" sz="4300" cap="small" dirty="0" smtClean="0">
                <a:solidFill>
                  <a:schemeClr val="tx2"/>
                </a:solidFill>
                <a:latin typeface="+mj-lt"/>
                <a:ea typeface="+mj-ea"/>
                <a:cs typeface="+mj-cs"/>
              </a:rPr>
              <a:t>TUTTI AL GRAN BALLO”</a:t>
            </a:r>
          </a:p>
          <a:p>
            <a:r>
              <a:rPr lang="it-IT" dirty="0" smtClean="0"/>
              <a:t>Predisponiamo la palestra (o un altro ambiente spazioso) per l’attività preparando due grossi scatoloni contenenti degli indumenti-costumi che i bambini successivamente dovranno indossare per diventare PRINCIPESSE E CAVALIERI</a:t>
            </a:r>
          </a:p>
          <a:p>
            <a:r>
              <a:rPr lang="it-IT" dirty="0" smtClean="0"/>
              <a:t>Dopo aver radunato tutti i bambini in palestra e averli fatti disporre in cerchio, raccontiamo la storia “Il castello di cristallo” Proviamo ora ad ascoltare insieme ai bambini due brani musicali, il cui “carattere” risulti subito chiaro (Beethoven: </a:t>
            </a:r>
            <a:r>
              <a:rPr lang="it-IT" i="1" dirty="0" smtClean="0"/>
              <a:t>sinfonia n.5 </a:t>
            </a:r>
            <a:r>
              <a:rPr lang="it-IT" dirty="0" smtClean="0"/>
              <a:t>e Vivaldi: </a:t>
            </a:r>
            <a:r>
              <a:rPr lang="it-IT" i="1" dirty="0" smtClean="0"/>
              <a:t>“La primavera” da Le quattro stagioni</a:t>
            </a:r>
            <a:r>
              <a:rPr lang="it-IT" dirty="0" smtClean="0"/>
              <a:t>).Invitiamo i bambini a indicare quale fra i due brani ascoltati è più adatto a musicare il gran ballo finale descritto nella storia letta, guidandoli a riflettere sul carattere gioioso o meno di essi.</a:t>
            </a:r>
          </a:p>
          <a:p>
            <a:r>
              <a:rPr lang="it-IT" b="1" dirty="0" smtClean="0"/>
              <a:t>Invitiamo i bambini a compiere azioni adatte alla musica triste</a:t>
            </a:r>
            <a:r>
              <a:rPr lang="it-IT" dirty="0" smtClean="0"/>
              <a:t> (piangere, singhiozzare, muoversi lenti, quasi affaticati); invitiamo invece ora i bambini a </a:t>
            </a:r>
            <a:r>
              <a:rPr lang="it-IT" b="1" dirty="0" smtClean="0"/>
              <a:t>compiere azioni adatte alla musica allegra </a:t>
            </a:r>
            <a:r>
              <a:rPr lang="it-IT" dirty="0" smtClean="0"/>
              <a:t>(ridere, saltare, </a:t>
            </a:r>
            <a:r>
              <a:rPr lang="it-IT" b="1" dirty="0" smtClean="0"/>
              <a:t>cantare, muoversi veloci, ballare).</a:t>
            </a:r>
          </a:p>
          <a:p>
            <a:r>
              <a:rPr lang="it-IT" dirty="0" smtClean="0"/>
              <a:t>Facciamo riflettere i bambini sull’ultima azione che si adatta alla musica allegra, quella del ballare; proponiamo alle bambine di utilizzare i vestiti posti nello scatolone e di trasformarsi in piccole </a:t>
            </a:r>
            <a:r>
              <a:rPr lang="it-IT" u="sng" dirty="0" smtClean="0"/>
              <a:t>principesse </a:t>
            </a:r>
            <a:r>
              <a:rPr lang="it-IT" dirty="0" smtClean="0"/>
              <a:t>e, ai maschi, di fare lo stesso e di trasformarsi in valorosi </a:t>
            </a:r>
            <a:r>
              <a:rPr lang="it-IT" u="sng" dirty="0" smtClean="0"/>
              <a:t>cavalieri.</a:t>
            </a:r>
            <a:endParaRPr lang="it-IT" dirty="0" smtClean="0"/>
          </a:p>
          <a:p>
            <a:r>
              <a:rPr lang="it-IT" dirty="0" smtClean="0"/>
              <a:t>Creiamo l’atmosfera giusta facendo di nuovo ascoltare la musica di Vivaldi (o altre musiche simili): facciamo immaginare ai bambini di essere tra gli invitati al gran ballo finale, chi lo desidera può suggerire qualche passo di danza schematizzato  e facciamoli ballare.</a:t>
            </a:r>
          </a:p>
          <a:p>
            <a:pPr>
              <a:buNone/>
            </a:pPr>
            <a:endParaRPr lang="it-IT" dirty="0"/>
          </a:p>
        </p:txBody>
      </p:sp>
      <p:sp>
        <p:nvSpPr>
          <p:cNvPr id="34818" name="AutoShape 2" descr="Risultati immagini per ballo cenerent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0" name="AutoShape 4" descr="Risultati immagini per ballo cenerent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2" name="AutoShape 6" descr="Risultati immagini per ballo cenerent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4" name="AutoShape 8" descr="Risultati immagini per ballo cenerent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826" name="AutoShape 10" descr="Risultati immagini per ballo cenerent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4828" name="Picture 12" descr="Risultati immagini per ballo cenerentola"/>
          <p:cNvPicPr>
            <a:picLocks noChangeAspect="1" noChangeArrowheads="1"/>
          </p:cNvPicPr>
          <p:nvPr/>
        </p:nvPicPr>
        <p:blipFill>
          <a:blip r:embed="rId2" cstate="print"/>
          <a:srcRect/>
          <a:stretch>
            <a:fillRect/>
          </a:stretch>
        </p:blipFill>
        <p:spPr bwMode="auto">
          <a:xfrm>
            <a:off x="3347864" y="3068960"/>
            <a:ext cx="4847378" cy="345261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828"/>
                                        </p:tgtEl>
                                        <p:attrNameLst>
                                          <p:attrName>style.visibility</p:attrName>
                                        </p:attrNameLst>
                                      </p:cBhvr>
                                      <p:to>
                                        <p:strVal val="visible"/>
                                      </p:to>
                                    </p:set>
                                    <p:animEffect transition="in" filter="fade">
                                      <p:cBhvr>
                                        <p:cTn id="42" dur="2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sz="quarter" idx="1"/>
          </p:nvPr>
        </p:nvPicPr>
        <p:blipFill>
          <a:blip r:embed="rId2" cstate="print"/>
          <a:srcRect l="26426" t="15082" r="37617" b="9508"/>
          <a:stretch>
            <a:fillRect/>
          </a:stretch>
        </p:blipFill>
        <p:spPr bwMode="auto">
          <a:xfrm>
            <a:off x="251520" y="260648"/>
            <a:ext cx="4608512" cy="6097761"/>
          </a:xfrm>
          <a:prstGeom prst="rect">
            <a:avLst/>
          </a:prstGeom>
          <a:noFill/>
          <a:ln w="9525">
            <a:noFill/>
            <a:miter lim="800000"/>
            <a:headEnd/>
            <a:tailEnd/>
          </a:ln>
        </p:spPr>
      </p:pic>
      <p:pic>
        <p:nvPicPr>
          <p:cNvPr id="5" name="Immagine 4"/>
          <p:cNvPicPr/>
          <p:nvPr/>
        </p:nvPicPr>
        <p:blipFill>
          <a:blip r:embed="rId3" cstate="print"/>
          <a:srcRect l="24582" t="17049" r="36510" b="9836"/>
          <a:stretch>
            <a:fillRect/>
          </a:stretch>
        </p:blipFill>
        <p:spPr bwMode="auto">
          <a:xfrm>
            <a:off x="4572000" y="332656"/>
            <a:ext cx="4355976" cy="608324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7467600" cy="648072"/>
          </a:xfrm>
        </p:spPr>
        <p:txBody>
          <a:bodyPr/>
          <a:lstStyle/>
          <a:p>
            <a:r>
              <a:rPr lang="it-IT" dirty="0" smtClean="0">
                <a:solidFill>
                  <a:schemeClr val="accent1"/>
                </a:solidFill>
              </a:rPr>
              <a:t>7° </a:t>
            </a:r>
            <a:r>
              <a:rPr lang="it-IT" sz="3600" dirty="0" smtClean="0">
                <a:solidFill>
                  <a:schemeClr val="accent1"/>
                </a:solidFill>
              </a:rPr>
              <a:t>attività</a:t>
            </a:r>
            <a:endParaRPr lang="it-IT" dirty="0">
              <a:solidFill>
                <a:schemeClr val="accent1"/>
              </a:solidFill>
            </a:endParaRPr>
          </a:p>
        </p:txBody>
      </p:sp>
      <p:sp>
        <p:nvSpPr>
          <p:cNvPr id="3" name="Segnaposto contenuto 2"/>
          <p:cNvSpPr>
            <a:spLocks noGrp="1"/>
          </p:cNvSpPr>
          <p:nvPr>
            <p:ph sz="quarter" idx="1"/>
          </p:nvPr>
        </p:nvSpPr>
        <p:spPr>
          <a:xfrm>
            <a:off x="457200" y="1052736"/>
            <a:ext cx="7467600" cy="5421216"/>
          </a:xfrm>
        </p:spPr>
        <p:txBody>
          <a:bodyPr/>
          <a:lstStyle/>
          <a:p>
            <a:pPr>
              <a:buNone/>
            </a:pPr>
            <a:r>
              <a:rPr lang="it-IT" dirty="0" smtClean="0"/>
              <a:t>“</a:t>
            </a:r>
            <a:r>
              <a:rPr lang="it-IT" sz="2000" cap="small" dirty="0" err="1" smtClean="0">
                <a:solidFill>
                  <a:schemeClr val="tx2"/>
                </a:solidFill>
                <a:latin typeface="+mj-lt"/>
                <a:ea typeface="+mj-ea"/>
                <a:cs typeface="+mj-cs"/>
              </a:rPr>
              <a:t>CI</a:t>
            </a:r>
            <a:r>
              <a:rPr lang="it-IT" sz="2000" cap="small" dirty="0" smtClean="0">
                <a:solidFill>
                  <a:schemeClr val="tx2"/>
                </a:solidFill>
                <a:latin typeface="+mj-lt"/>
                <a:ea typeface="+mj-ea"/>
                <a:cs typeface="+mj-cs"/>
              </a:rPr>
              <a:t> VIENE A TROVARE LA COMPAGNIA TEATRALE” </a:t>
            </a:r>
            <a:endParaRPr lang="it-IT" sz="3000" cap="small" dirty="0" smtClean="0">
              <a:solidFill>
                <a:schemeClr val="tx2"/>
              </a:solidFill>
              <a:latin typeface="+mj-lt"/>
              <a:ea typeface="+mj-ea"/>
              <a:cs typeface="+mj-cs"/>
            </a:endParaRPr>
          </a:p>
          <a:p>
            <a:r>
              <a:rPr lang="it-IT" sz="1800" dirty="0" smtClean="0"/>
              <a:t>Durante questo incontro didattico-ludico ai bambini (a gruppi di 8-10 per volta) verranno spiegati e fatti sperimentare:</a:t>
            </a:r>
          </a:p>
          <a:p>
            <a:pPr>
              <a:buFont typeface="Arial" pitchFamily="34" charset="0"/>
              <a:buChar char="•"/>
            </a:pPr>
            <a:r>
              <a:rPr lang="it-IT" sz="1800" dirty="0" smtClean="0"/>
              <a:t>“il teatro” come spazio scenico;</a:t>
            </a:r>
          </a:p>
          <a:p>
            <a:pPr>
              <a:buFont typeface="Arial" pitchFamily="34" charset="0"/>
              <a:buChar char="•"/>
            </a:pPr>
            <a:r>
              <a:rPr lang="it-IT" sz="1800" dirty="0" smtClean="0"/>
              <a:t>la gestualità del corpo come espressione di uno stato d’animo, di un’azione o di una situazione;</a:t>
            </a:r>
          </a:p>
          <a:p>
            <a:pPr>
              <a:buFont typeface="Arial" pitchFamily="34" charset="0"/>
              <a:buChar char="•"/>
            </a:pPr>
            <a:r>
              <a:rPr lang="it-IT" sz="1800" dirty="0" smtClean="0"/>
              <a:t>lo studio del carattere, dei sentimenti</a:t>
            </a:r>
          </a:p>
          <a:p>
            <a:endParaRPr lang="it-IT" dirty="0"/>
          </a:p>
        </p:txBody>
      </p:sp>
      <p:pic>
        <p:nvPicPr>
          <p:cNvPr id="33794" name="Picture 2" descr="Rosso e nero, disegno di tende teatro — Vettoriale Stock #45606203"/>
          <p:cNvPicPr>
            <a:picLocks noChangeAspect="1" noChangeArrowheads="1"/>
          </p:cNvPicPr>
          <p:nvPr/>
        </p:nvPicPr>
        <p:blipFill>
          <a:blip r:embed="rId2" cstate="print"/>
          <a:srcRect/>
          <a:stretch>
            <a:fillRect/>
          </a:stretch>
        </p:blipFill>
        <p:spPr bwMode="auto">
          <a:xfrm>
            <a:off x="1619672" y="3645024"/>
            <a:ext cx="2592288" cy="259228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94"/>
                                        </p:tgtEl>
                                        <p:attrNameLst>
                                          <p:attrName>style.visibility</p:attrName>
                                        </p:attrNameLst>
                                      </p:cBhvr>
                                      <p:to>
                                        <p:strVal val="visible"/>
                                      </p:to>
                                    </p:set>
                                    <p:animEffect transition="in" filter="fade">
                                      <p:cBhvr>
                                        <p:cTn id="29"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62074"/>
          </a:xfrm>
        </p:spPr>
        <p:txBody>
          <a:bodyPr/>
          <a:lstStyle/>
          <a:p>
            <a:r>
              <a:rPr lang="it-IT" dirty="0" smtClean="0">
                <a:solidFill>
                  <a:schemeClr val="accent1"/>
                </a:solidFill>
              </a:rPr>
              <a:t>8° attività</a:t>
            </a:r>
            <a:endParaRPr lang="it-IT" dirty="0">
              <a:solidFill>
                <a:schemeClr val="accent1"/>
              </a:solidFill>
            </a:endParaRPr>
          </a:p>
        </p:txBody>
      </p:sp>
      <p:sp>
        <p:nvSpPr>
          <p:cNvPr id="3" name="Segnaposto contenuto 2"/>
          <p:cNvSpPr>
            <a:spLocks noGrp="1"/>
          </p:cNvSpPr>
          <p:nvPr>
            <p:ph sz="quarter" idx="1"/>
          </p:nvPr>
        </p:nvSpPr>
        <p:spPr>
          <a:xfrm>
            <a:off x="467544" y="908720"/>
            <a:ext cx="7467600" cy="4464496"/>
          </a:xfrm>
        </p:spPr>
        <p:txBody>
          <a:bodyPr>
            <a:normAutofit fontScale="70000" lnSpcReduction="20000"/>
          </a:bodyPr>
          <a:lstStyle/>
          <a:p>
            <a:pPr>
              <a:buNone/>
            </a:pPr>
            <a:r>
              <a:rPr lang="it-IT" sz="3100" cap="small" dirty="0" smtClean="0">
                <a:solidFill>
                  <a:schemeClr val="tx2"/>
                </a:solidFill>
                <a:latin typeface="+mj-lt"/>
                <a:ea typeface="+mj-ea"/>
                <a:cs typeface="+mj-cs"/>
              </a:rPr>
              <a:t>PROVA IN USCITA : “OMBRA CONTRO OMBRA”</a:t>
            </a:r>
          </a:p>
          <a:p>
            <a:r>
              <a:rPr lang="it-IT" dirty="0" smtClean="0"/>
              <a:t>Con il nostro aiuto i bambini costruiscono grandi sagome di animali (si possono usare le fotocopie lasciate dagli attori dell’associazione culturale durate l’incontro precedente) curando non tanto i particolari ma le forme caratteristiche (come se fossero delle caricature). Non occorre colorarle, conviene invece scomporre le sagome in alcune parti e quindi ricomporle fissandole con dei punti ferma campione in modo da permettere il movimento ad esempio delle zampe, della coda, delle orecchie,…</a:t>
            </a:r>
          </a:p>
          <a:p>
            <a:r>
              <a:rPr lang="it-IT" dirty="0" smtClean="0"/>
              <a:t>A sagome ultimate, tendiamo un telo bianco e, a poca distanza, accendiamo una lampada, mettiamo i bambini a semicerchio in modo che possano vedere tutti e facciamo buio nella classe.</a:t>
            </a:r>
          </a:p>
          <a:p>
            <a:r>
              <a:rPr lang="it-IT" dirty="0" smtClean="0"/>
              <a:t>A turno sistemiamo ai lati del telo due o tre bambini che vogliono improvvisare una piccola storia: voi sarete i narratori e loro dovranno mimare con le sagome la storia che state raccontando.</a:t>
            </a:r>
          </a:p>
          <a:p>
            <a:endParaRPr lang="it-IT" dirty="0"/>
          </a:p>
        </p:txBody>
      </p:sp>
      <p:pic>
        <p:nvPicPr>
          <p:cNvPr id="32770" name="Picture 2" descr="Risultati immagini per le ombre animali"/>
          <p:cNvPicPr>
            <a:picLocks noChangeAspect="1" noChangeArrowheads="1"/>
          </p:cNvPicPr>
          <p:nvPr/>
        </p:nvPicPr>
        <p:blipFill>
          <a:blip r:embed="rId2" cstate="print"/>
          <a:srcRect/>
          <a:stretch>
            <a:fillRect/>
          </a:stretch>
        </p:blipFill>
        <p:spPr bwMode="auto">
          <a:xfrm>
            <a:off x="755576" y="1052736"/>
            <a:ext cx="7177458" cy="502652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0"/>
                                        </p:tgtEl>
                                        <p:attrNameLst>
                                          <p:attrName>style.visibility</p:attrName>
                                        </p:attrNameLst>
                                      </p:cBhvr>
                                      <p:to>
                                        <p:strVal val="visible"/>
                                      </p:to>
                                    </p:set>
                                    <p:animEffect transition="in" filter="fade">
                                      <p:cBhvr>
                                        <p:cTn id="32"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chemeClr val="accent1"/>
                </a:solidFill>
              </a:rPr>
              <a:t>9° </a:t>
            </a:r>
            <a:r>
              <a:rPr lang="it-IT" dirty="0" err="1" smtClean="0">
                <a:solidFill>
                  <a:schemeClr val="accent1"/>
                </a:solidFill>
              </a:rPr>
              <a:t>Attivita’</a:t>
            </a:r>
            <a:r>
              <a:rPr lang="it-IT" dirty="0" smtClean="0"/>
              <a:t/>
            </a:r>
            <a:br>
              <a:rPr lang="it-IT" dirty="0" smtClean="0"/>
            </a:br>
            <a:r>
              <a:rPr lang="it-IT" dirty="0" smtClean="0"/>
              <a:t>English </a:t>
            </a:r>
            <a:r>
              <a:rPr lang="it-IT" dirty="0" err="1" smtClean="0"/>
              <a:t>lesson</a:t>
            </a:r>
            <a:r>
              <a:rPr lang="it-IT" dirty="0" smtClean="0"/>
              <a:t>: the </a:t>
            </a:r>
            <a:r>
              <a:rPr lang="it-IT" dirty="0" err="1" smtClean="0"/>
              <a:t>animals</a:t>
            </a:r>
            <a:r>
              <a:rPr lang="it-IT" dirty="0" smtClean="0"/>
              <a:t/>
            </a:r>
            <a:br>
              <a:rPr lang="it-IT" dirty="0" smtClean="0"/>
            </a:br>
            <a:endParaRPr lang="it-IT" dirty="0"/>
          </a:p>
        </p:txBody>
      </p:sp>
      <p:sp>
        <p:nvSpPr>
          <p:cNvPr id="3" name="Segnaposto contenuto 2"/>
          <p:cNvSpPr>
            <a:spLocks noGrp="1"/>
          </p:cNvSpPr>
          <p:nvPr>
            <p:ph sz="quarter" idx="1"/>
          </p:nvPr>
        </p:nvSpPr>
        <p:spPr>
          <a:xfrm>
            <a:off x="827584" y="1340768"/>
            <a:ext cx="7467600" cy="4752528"/>
          </a:xfrm>
        </p:spPr>
        <p:txBody>
          <a:bodyPr>
            <a:normAutofit/>
          </a:bodyPr>
          <a:lstStyle/>
          <a:p>
            <a:r>
              <a:rPr lang="it-IT" dirty="0" smtClean="0"/>
              <a:t>Utilizziamo la LIM (ottimo strumento ludico, per potenziare motivazione curiosità e creatività)  per mostrare ai bambini video animati e musicali dove vengono recitati in inglese i nomi degli animali in modo che essi possano memorizzarli.</a:t>
            </a:r>
          </a:p>
          <a:p>
            <a:r>
              <a:rPr lang="it-IT" dirty="0" smtClean="0"/>
              <a:t>Per favorire l’inclusione del bambino straniero chiederemo allo stesso di insegnarci i nomi degli animali nella sua lingua e li impareremo insieme</a:t>
            </a:r>
          </a:p>
          <a:p>
            <a:r>
              <a:rPr lang="it-IT" dirty="0" smtClean="0"/>
              <a:t>Successivamente pronunciamo in inglese un nome di un animale a caso e chiediamo ai bambini di compierne un’ imitazione.</a:t>
            </a:r>
            <a:endParaRPr lang="it-IT" dirty="0"/>
          </a:p>
        </p:txBody>
      </p:sp>
      <p:pic>
        <p:nvPicPr>
          <p:cNvPr id="31746" name="Picture 2" descr="Risultati immagini per gli animali in inglese per i bambini"/>
          <p:cNvPicPr>
            <a:picLocks noChangeAspect="1" noChangeArrowheads="1"/>
          </p:cNvPicPr>
          <p:nvPr/>
        </p:nvPicPr>
        <p:blipFill>
          <a:blip r:embed="rId2" cstate="print"/>
          <a:srcRect/>
          <a:stretch>
            <a:fillRect/>
          </a:stretch>
        </p:blipFill>
        <p:spPr bwMode="auto">
          <a:xfrm>
            <a:off x="971600" y="332656"/>
            <a:ext cx="6840760" cy="627069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746"/>
                                        </p:tgtEl>
                                        <p:attrNameLst>
                                          <p:attrName>style.visibility</p:attrName>
                                        </p:attrNameLst>
                                      </p:cBhvr>
                                      <p:to>
                                        <p:strVal val="visible"/>
                                      </p:to>
                                    </p:set>
                                    <p:animEffect transition="in" filter="fade">
                                      <p:cBhvr>
                                        <p:cTn id="30"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62074"/>
          </a:xfrm>
        </p:spPr>
        <p:txBody>
          <a:bodyPr/>
          <a:lstStyle/>
          <a:p>
            <a:r>
              <a:rPr lang="it-IT" dirty="0" smtClean="0"/>
              <a:t>I Principi dell’inclusione   </a:t>
            </a:r>
            <a:endParaRPr lang="it-IT" dirty="0"/>
          </a:p>
        </p:txBody>
      </p:sp>
      <p:sp>
        <p:nvSpPr>
          <p:cNvPr id="3" name="Segnaposto contenuto 2"/>
          <p:cNvSpPr>
            <a:spLocks noGrp="1"/>
          </p:cNvSpPr>
          <p:nvPr>
            <p:ph sz="quarter" idx="1"/>
          </p:nvPr>
        </p:nvSpPr>
        <p:spPr>
          <a:xfrm>
            <a:off x="457200" y="980728"/>
            <a:ext cx="7499176" cy="3168352"/>
          </a:xfrm>
        </p:spPr>
        <p:txBody>
          <a:bodyPr>
            <a:normAutofit lnSpcReduction="10000"/>
          </a:bodyPr>
          <a:lstStyle/>
          <a:p>
            <a:r>
              <a:rPr lang="it-IT" sz="2000" dirty="0" smtClean="0"/>
              <a:t>Educare alla convivenza attraverso la valorizzazione delle diverse identità e radici culturali. Comparazione tra la nostra cultura e quella degli altri popoli attraverso la conoscenza di tradizioni usi, cibi, costumi e stili di vita diversi.</a:t>
            </a:r>
          </a:p>
          <a:p>
            <a:r>
              <a:rPr lang="it-IT" sz="2000" dirty="0" smtClean="0"/>
              <a:t>Per favorire l’inclusione del bambino straniero presente nella nostra sezione adotteremo una metodologia di </a:t>
            </a:r>
            <a:r>
              <a:rPr lang="it-IT" sz="2000" b="1" dirty="0" err="1" smtClean="0"/>
              <a:t>Peer</a:t>
            </a:r>
            <a:r>
              <a:rPr lang="it-IT" sz="2000" b="1" dirty="0" smtClean="0"/>
              <a:t> tutoring</a:t>
            </a:r>
            <a:r>
              <a:rPr lang="it-IT" sz="2000" dirty="0" smtClean="0"/>
              <a:t>, grazie alla quale il bambino interiorizzando col suo coetaneo potrà raggiungere più in fretta il suo livello ottimale.</a:t>
            </a:r>
            <a:endParaRPr lang="it-IT" sz="2000" dirty="0"/>
          </a:p>
        </p:txBody>
      </p:sp>
      <p:sp>
        <p:nvSpPr>
          <p:cNvPr id="39938" name="AutoShape 2" descr="Risultati immagini per bambini integrazione scu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9940" name="AutoShape 4" descr="Risultati immagini per bambini integrazione scu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9942" name="Picture 6" descr="Risultati immagini per bambini integrazione"/>
          <p:cNvPicPr>
            <a:picLocks noChangeAspect="1" noChangeArrowheads="1"/>
          </p:cNvPicPr>
          <p:nvPr/>
        </p:nvPicPr>
        <p:blipFill>
          <a:blip r:embed="rId2" cstate="print"/>
          <a:srcRect/>
          <a:stretch>
            <a:fillRect/>
          </a:stretch>
        </p:blipFill>
        <p:spPr bwMode="auto">
          <a:xfrm>
            <a:off x="2195736" y="3645024"/>
            <a:ext cx="3744416" cy="299851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fade">
                                      <p:cBhvr>
                                        <p:cTn id="22" dur="2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62074"/>
          </a:xfrm>
        </p:spPr>
        <p:txBody>
          <a:bodyPr/>
          <a:lstStyle/>
          <a:p>
            <a:r>
              <a:rPr lang="it-IT" dirty="0" smtClean="0"/>
              <a:t>Tecnologia per la didattica </a:t>
            </a:r>
            <a:endParaRPr lang="it-IT" dirty="0"/>
          </a:p>
        </p:txBody>
      </p:sp>
      <p:sp>
        <p:nvSpPr>
          <p:cNvPr id="3" name="Segnaposto contenuto 2"/>
          <p:cNvSpPr>
            <a:spLocks noGrp="1"/>
          </p:cNvSpPr>
          <p:nvPr>
            <p:ph sz="quarter" idx="1"/>
          </p:nvPr>
        </p:nvSpPr>
        <p:spPr>
          <a:xfrm>
            <a:off x="457200" y="1052736"/>
            <a:ext cx="7467600" cy="3888432"/>
          </a:xfrm>
        </p:spPr>
        <p:txBody>
          <a:bodyPr/>
          <a:lstStyle/>
          <a:p>
            <a:pPr>
              <a:buNone/>
            </a:pPr>
            <a:r>
              <a:rPr lang="it-IT" sz="2800" dirty="0" smtClean="0">
                <a:solidFill>
                  <a:srgbClr val="FF0000"/>
                </a:solidFill>
              </a:rPr>
              <a:t>Utilizzo delle CAA</a:t>
            </a:r>
            <a:r>
              <a:rPr lang="it-IT" sz="2800" dirty="0" smtClean="0"/>
              <a:t>: Comunicazione Aumentativa Alternativa</a:t>
            </a:r>
          </a:p>
          <a:p>
            <a:pPr>
              <a:buNone/>
            </a:pPr>
            <a:r>
              <a:rPr lang="it-IT" sz="2800" dirty="0" smtClean="0"/>
              <a:t>(</a:t>
            </a:r>
            <a:r>
              <a:rPr lang="it-IT" sz="1800" dirty="0" smtClean="0"/>
              <a:t>insieme delle strategie che vengono messe in atto per facilitare la comunicazione l’interazione e la partecipazione e quindi lo scambio di informazione in soggetti che hanno difficoltà a comunicare) </a:t>
            </a:r>
          </a:p>
          <a:p>
            <a:pPr>
              <a:buNone/>
            </a:pPr>
            <a:r>
              <a:rPr lang="it-IT" sz="1800" dirty="0" smtClean="0"/>
              <a:t>Durante la nostra unità di apprendimento abbiamo utilizzato:</a:t>
            </a:r>
          </a:p>
          <a:p>
            <a:r>
              <a:rPr lang="it-IT" sz="2000" b="1" dirty="0" err="1" smtClean="0"/>
              <a:t>Sitstemi</a:t>
            </a:r>
            <a:r>
              <a:rPr lang="it-IT" sz="2000" b="1" dirty="0" smtClean="0"/>
              <a:t> visivi e audio visivi (</a:t>
            </a:r>
            <a:r>
              <a:rPr lang="it-IT" sz="2000" b="1" dirty="0" err="1" smtClean="0"/>
              <a:t>digital</a:t>
            </a:r>
            <a:r>
              <a:rPr lang="it-IT" sz="2000" b="1" dirty="0" smtClean="0"/>
              <a:t> </a:t>
            </a:r>
            <a:r>
              <a:rPr lang="it-IT" sz="2000" b="1" dirty="0" err="1" smtClean="0"/>
              <a:t>storytelling</a:t>
            </a:r>
            <a:r>
              <a:rPr lang="it-IT" sz="2000" b="1" dirty="0" smtClean="0"/>
              <a:t>, video sulla </a:t>
            </a:r>
            <a:r>
              <a:rPr lang="it-IT" sz="2000" b="1" dirty="0" err="1" smtClean="0"/>
              <a:t>LIM…</a:t>
            </a:r>
            <a:r>
              <a:rPr lang="it-IT" sz="2000" b="1" dirty="0" smtClean="0"/>
              <a:t>)</a:t>
            </a:r>
          </a:p>
          <a:p>
            <a:r>
              <a:rPr lang="it-IT" sz="2000" b="1" dirty="0" smtClean="0"/>
              <a:t>Fotografie di oggetti reali </a:t>
            </a:r>
          </a:p>
          <a:p>
            <a:endParaRPr lang="it-IT" sz="1600" dirty="0" smtClean="0"/>
          </a:p>
          <a:p>
            <a:endParaRPr lang="it-IT" sz="1600" dirty="0" smtClean="0"/>
          </a:p>
          <a:p>
            <a:endParaRPr lang="it-IT" sz="1600" dirty="0" smtClean="0"/>
          </a:p>
          <a:p>
            <a:endParaRPr lang="it-IT" dirty="0"/>
          </a:p>
        </p:txBody>
      </p:sp>
      <p:pic>
        <p:nvPicPr>
          <p:cNvPr id="4" name="Immagine 3" descr="dig story.jpg"/>
          <p:cNvPicPr>
            <a:picLocks noChangeAspect="1"/>
          </p:cNvPicPr>
          <p:nvPr/>
        </p:nvPicPr>
        <p:blipFill>
          <a:blip r:embed="rId3" cstate="print"/>
          <a:stretch>
            <a:fillRect/>
          </a:stretch>
        </p:blipFill>
        <p:spPr>
          <a:xfrm>
            <a:off x="6732240" y="332656"/>
            <a:ext cx="1948383" cy="1600200"/>
          </a:xfrm>
          <a:prstGeom prst="rect">
            <a:avLst/>
          </a:prstGeom>
        </p:spPr>
      </p:pic>
      <p:pic>
        <p:nvPicPr>
          <p:cNvPr id="5" name="Immagine 4" descr="foto.jpg"/>
          <p:cNvPicPr>
            <a:picLocks noChangeAspect="1"/>
          </p:cNvPicPr>
          <p:nvPr/>
        </p:nvPicPr>
        <p:blipFill>
          <a:blip r:embed="rId4" cstate="print"/>
          <a:stretch>
            <a:fillRect/>
          </a:stretch>
        </p:blipFill>
        <p:spPr>
          <a:xfrm>
            <a:off x="1043608" y="5157192"/>
            <a:ext cx="4032448" cy="14097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06090"/>
          </a:xfrm>
        </p:spPr>
        <p:style>
          <a:lnRef idx="1">
            <a:schemeClr val="dk1"/>
          </a:lnRef>
          <a:fillRef idx="2">
            <a:schemeClr val="dk1"/>
          </a:fillRef>
          <a:effectRef idx="1">
            <a:schemeClr val="dk1"/>
          </a:effectRef>
          <a:fontRef idx="minor">
            <a:schemeClr val="dk1"/>
          </a:fontRef>
        </p:style>
        <p:txBody>
          <a:bodyPr/>
          <a:lstStyle/>
          <a:p>
            <a:r>
              <a:rPr lang="it-IT" dirty="0" smtClean="0"/>
              <a:t>Riferimenti teorici</a:t>
            </a:r>
            <a:endParaRPr lang="it-IT" dirty="0"/>
          </a:p>
        </p:txBody>
      </p:sp>
      <p:sp>
        <p:nvSpPr>
          <p:cNvPr id="3" name="Segnaposto contenuto 2"/>
          <p:cNvSpPr>
            <a:spLocks noGrp="1"/>
          </p:cNvSpPr>
          <p:nvPr>
            <p:ph sz="quarter" idx="1"/>
          </p:nvPr>
        </p:nvSpPr>
        <p:spPr>
          <a:xfrm>
            <a:off x="457200" y="1340768"/>
            <a:ext cx="7467600" cy="5133184"/>
          </a:xfrm>
        </p:spPr>
        <p:txBody>
          <a:bodyPr/>
          <a:lstStyle/>
          <a:p>
            <a:r>
              <a:rPr lang="it-IT" b="1" dirty="0" err="1" smtClean="0"/>
              <a:t>Piaget</a:t>
            </a:r>
            <a:endParaRPr lang="it-IT" b="1" dirty="0" smtClean="0"/>
          </a:p>
          <a:p>
            <a:pPr>
              <a:buNone/>
            </a:pPr>
            <a:endParaRPr lang="it-IT" dirty="0" smtClean="0"/>
          </a:p>
          <a:p>
            <a:pPr>
              <a:buNone/>
            </a:pPr>
            <a:endParaRPr lang="it-IT" dirty="0" smtClean="0"/>
          </a:p>
          <a:p>
            <a:r>
              <a:rPr lang="it-IT" b="1" dirty="0" err="1" smtClean="0"/>
              <a:t>Vygotskij</a:t>
            </a:r>
            <a:endParaRPr lang="it-IT" b="1" dirty="0" smtClean="0"/>
          </a:p>
          <a:p>
            <a:pPr>
              <a:buNone/>
            </a:pPr>
            <a:endParaRPr lang="it-IT" dirty="0" smtClean="0"/>
          </a:p>
          <a:p>
            <a:pPr>
              <a:buNone/>
            </a:pPr>
            <a:endParaRPr lang="it-IT" dirty="0" smtClean="0"/>
          </a:p>
          <a:p>
            <a:r>
              <a:rPr lang="it-IT" b="1" dirty="0" err="1" smtClean="0"/>
              <a:t>Bruner</a:t>
            </a:r>
            <a:endParaRPr lang="it-IT" b="1" dirty="0" smtClean="0"/>
          </a:p>
          <a:p>
            <a:pPr>
              <a:buNone/>
            </a:pPr>
            <a:endParaRPr lang="it-IT" dirty="0" smtClean="0"/>
          </a:p>
          <a:p>
            <a:pPr>
              <a:buNone/>
            </a:pPr>
            <a:endParaRPr lang="it-IT" dirty="0" smtClean="0"/>
          </a:p>
          <a:p>
            <a:r>
              <a:rPr lang="it-IT" b="1" dirty="0" smtClean="0"/>
              <a:t>Gardner</a:t>
            </a:r>
            <a:endParaRPr lang="it-IT" b="1" dirty="0"/>
          </a:p>
        </p:txBody>
      </p:sp>
      <p:pic>
        <p:nvPicPr>
          <p:cNvPr id="4" name="Immagine 3" descr="dfdd60dbae7f00395bed4b25093f1802.jpg"/>
          <p:cNvPicPr>
            <a:picLocks noChangeAspect="1"/>
          </p:cNvPicPr>
          <p:nvPr/>
        </p:nvPicPr>
        <p:blipFill>
          <a:blip r:embed="rId2" cstate="print"/>
          <a:stretch>
            <a:fillRect/>
          </a:stretch>
        </p:blipFill>
        <p:spPr>
          <a:xfrm>
            <a:off x="6876256" y="908720"/>
            <a:ext cx="1008112" cy="1176131"/>
          </a:xfrm>
          <a:prstGeom prst="rect">
            <a:avLst/>
          </a:prstGeom>
        </p:spPr>
      </p:pic>
      <p:pic>
        <p:nvPicPr>
          <p:cNvPr id="5" name="Immagine 4" descr="Vygotskij.jpg"/>
          <p:cNvPicPr>
            <a:picLocks noChangeAspect="1"/>
          </p:cNvPicPr>
          <p:nvPr/>
        </p:nvPicPr>
        <p:blipFill>
          <a:blip r:embed="rId3" cstate="print"/>
          <a:stretch>
            <a:fillRect/>
          </a:stretch>
        </p:blipFill>
        <p:spPr>
          <a:xfrm>
            <a:off x="6876256" y="2132856"/>
            <a:ext cx="996826" cy="1080120"/>
          </a:xfrm>
          <a:prstGeom prst="rect">
            <a:avLst/>
          </a:prstGeom>
        </p:spPr>
      </p:pic>
      <p:pic>
        <p:nvPicPr>
          <p:cNvPr id="6" name="Immagine 5" descr="bruner.jpg"/>
          <p:cNvPicPr>
            <a:picLocks noChangeAspect="1"/>
          </p:cNvPicPr>
          <p:nvPr/>
        </p:nvPicPr>
        <p:blipFill>
          <a:blip r:embed="rId4" cstate="print"/>
          <a:stretch>
            <a:fillRect/>
          </a:stretch>
        </p:blipFill>
        <p:spPr>
          <a:xfrm>
            <a:off x="6804248" y="3356992"/>
            <a:ext cx="1152128" cy="1152128"/>
          </a:xfrm>
          <a:prstGeom prst="rect">
            <a:avLst/>
          </a:prstGeom>
        </p:spPr>
      </p:pic>
      <p:pic>
        <p:nvPicPr>
          <p:cNvPr id="7" name="Immagine 6" descr="download (2).jpg"/>
          <p:cNvPicPr>
            <a:picLocks noChangeAspect="1"/>
          </p:cNvPicPr>
          <p:nvPr/>
        </p:nvPicPr>
        <p:blipFill>
          <a:blip r:embed="rId5" cstate="print"/>
          <a:stretch>
            <a:fillRect/>
          </a:stretch>
        </p:blipFill>
        <p:spPr>
          <a:xfrm>
            <a:off x="6804248" y="4797152"/>
            <a:ext cx="1130424" cy="1130424"/>
          </a:xfrm>
          <a:prstGeom prst="rect">
            <a:avLst/>
          </a:prstGeom>
        </p:spPr>
      </p:pic>
      <p:pic>
        <p:nvPicPr>
          <p:cNvPr id="8" name="Immagine 7" descr="psicoterapeuta_pisa.jpg"/>
          <p:cNvPicPr>
            <a:picLocks noChangeAspect="1"/>
          </p:cNvPicPr>
          <p:nvPr/>
        </p:nvPicPr>
        <p:blipFill>
          <a:blip r:embed="rId6" cstate="print"/>
          <a:stretch>
            <a:fillRect/>
          </a:stretch>
        </p:blipFill>
        <p:spPr>
          <a:xfrm>
            <a:off x="2373540" y="2492896"/>
            <a:ext cx="4020006" cy="254265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20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49006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sz="2400" dirty="0" smtClean="0"/>
              <a:t>Valutazione degli obiettivi di apprendimento:</a:t>
            </a:r>
            <a:endParaRPr lang="it-IT" sz="2400" dirty="0"/>
          </a:p>
        </p:txBody>
      </p:sp>
      <p:sp>
        <p:nvSpPr>
          <p:cNvPr id="3" name="Segnaposto contenuto 2"/>
          <p:cNvSpPr>
            <a:spLocks noGrp="1"/>
          </p:cNvSpPr>
          <p:nvPr>
            <p:ph sz="quarter" idx="1"/>
          </p:nvPr>
        </p:nvSpPr>
        <p:spPr>
          <a:xfrm>
            <a:off x="457200" y="980728"/>
            <a:ext cx="7467600" cy="5493224"/>
          </a:xfrm>
        </p:spPr>
        <p:txBody>
          <a:bodyPr/>
          <a:lstStyle/>
          <a:p>
            <a:r>
              <a:rPr lang="it-IT" sz="2000" dirty="0" smtClean="0"/>
              <a:t>Osservazione diretta dei comportamenti cognitivi, operativi e relazionali nel lavoro frontale e individuale.</a:t>
            </a:r>
          </a:p>
          <a:p>
            <a:r>
              <a:rPr lang="it-IT" sz="2000" dirty="0" smtClean="0"/>
              <a:t>Verifica con prove pratiche oggettive in cui accertare le conoscenze. </a:t>
            </a:r>
          </a:p>
          <a:p>
            <a:endParaRPr lang="it-IT" dirty="0" smtClean="0"/>
          </a:p>
          <a:p>
            <a:endParaRPr lang="it-IT" dirty="0"/>
          </a:p>
        </p:txBody>
      </p:sp>
      <p:pic>
        <p:nvPicPr>
          <p:cNvPr id="4" name="Immagine 3"/>
          <p:cNvPicPr/>
          <p:nvPr/>
        </p:nvPicPr>
        <p:blipFill>
          <a:blip r:embed="rId2" cstate="print"/>
          <a:srcRect l="31995" t="19597" r="33728" b="9455"/>
          <a:stretch>
            <a:fillRect/>
          </a:stretch>
        </p:blipFill>
        <p:spPr bwMode="auto">
          <a:xfrm>
            <a:off x="683568" y="2420888"/>
            <a:ext cx="6912768" cy="417646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1600200"/>
            <a:ext cx="7931224" cy="4873752"/>
          </a:xfrm>
        </p:spPr>
        <p:txBody>
          <a:bodyPr>
            <a:normAutofit/>
          </a:bodyPr>
          <a:lstStyle/>
          <a:p>
            <a:pPr algn="ctr">
              <a:buNone/>
            </a:pPr>
            <a:r>
              <a:rPr lang="it-IT" sz="7200" b="1" dirty="0" smtClean="0">
                <a:solidFill>
                  <a:schemeClr val="accent2"/>
                </a:solidFill>
                <a:latin typeface="Berlin Sans FB Demi" pitchFamily="34" charset="0"/>
              </a:rPr>
              <a:t>Ora tocca a voi</a:t>
            </a:r>
            <a:endParaRPr lang="it-IT" sz="7200" b="1" dirty="0">
              <a:solidFill>
                <a:schemeClr val="accent2"/>
              </a:solidFill>
              <a:latin typeface="Berlin Sans FB Demi"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style>
          <a:lnRef idx="1">
            <a:schemeClr val="accent5"/>
          </a:lnRef>
          <a:fillRef idx="2">
            <a:schemeClr val="accent5"/>
          </a:fillRef>
          <a:effectRef idx="1">
            <a:schemeClr val="accent5"/>
          </a:effectRef>
          <a:fontRef idx="minor">
            <a:schemeClr val="dk1"/>
          </a:fontRef>
        </p:style>
        <p:txBody>
          <a:bodyPr>
            <a:normAutofit/>
          </a:bodyPr>
          <a:lstStyle/>
          <a:p>
            <a:r>
              <a:rPr lang="it-IT" sz="4000" b="1" dirty="0" smtClean="0"/>
              <a:t>Traccia:</a:t>
            </a:r>
            <a:endParaRPr lang="it-IT" sz="4000" b="1" dirty="0"/>
          </a:p>
        </p:txBody>
      </p:sp>
      <p:sp>
        <p:nvSpPr>
          <p:cNvPr id="3" name="Segnaposto contenuto 2"/>
          <p:cNvSpPr>
            <a:spLocks noGrp="1"/>
          </p:cNvSpPr>
          <p:nvPr>
            <p:ph sz="quarter" idx="1"/>
          </p:nvPr>
        </p:nvSpPr>
        <p:spPr/>
        <p:txBody>
          <a:bodyPr>
            <a:normAutofit fontScale="85000" lnSpcReduction="10000"/>
          </a:bodyPr>
          <a:lstStyle/>
          <a:p>
            <a:pPr>
              <a:buNone/>
            </a:pPr>
            <a:r>
              <a:rPr lang="it-IT" dirty="0" smtClean="0"/>
              <a:t>Con riferimento alle Indicazioni Nazionali per il curricolo del 2012 e agli Ordinamenti vigenti per la Scuola dell’ Infanzia, il/la Candidato/a illustri preliminarmente le proprie scelte contenutistiche, didattiche e metodologiche riferite alla simulazione di un’ attività didattica sulla seguente tematica</a:t>
            </a:r>
            <a:r>
              <a:rPr lang="it-IT" b="1" dirty="0" smtClean="0"/>
              <a:t>: Dall’immaginazione alla rappresentazione teatrale in una sezione omogenea di anni 4</a:t>
            </a:r>
            <a:r>
              <a:rPr lang="it-IT" dirty="0" smtClean="0"/>
              <a:t>. Facendo riferimento ai campi di esperienza coinvolti nella loro trasversalità </a:t>
            </a:r>
            <a:r>
              <a:rPr lang="it-IT" dirty="0" err="1" smtClean="0"/>
              <a:t>epistemologicamente</a:t>
            </a:r>
            <a:r>
              <a:rPr lang="it-IT" dirty="0" smtClean="0"/>
              <a:t> fondata, il/la candidato/a precisi i traguardi per lo sviluppo delle competenze, gli obiettivi, i tempi di realizzazione e le modalità di valutazione, anche in considerazione dell’eventuale presenza di alunni con Bisogni Educativi Speciali (BES). Simuli l’applicazione di tale attività così come illustrata, anche con riferimento alle tecnologie dell’informazione e della comunicazione più appropriate.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2218258"/>
          </a:xfrm>
        </p:spPr>
        <p:txBody>
          <a:bodyPr>
            <a:noAutofit/>
          </a:bodyPr>
          <a:lstStyle/>
          <a:p>
            <a:pPr algn="ctr"/>
            <a:r>
              <a:rPr lang="it-IT" sz="6600" b="1" dirty="0" smtClean="0">
                <a:solidFill>
                  <a:schemeClr val="accent1">
                    <a:lumMod val="75000"/>
                  </a:schemeClr>
                </a:solidFill>
                <a:latin typeface="Berlin Sans FB" pitchFamily="34" charset="0"/>
              </a:rPr>
              <a:t>IL TEATRO IN MUSICA</a:t>
            </a:r>
            <a:endParaRPr lang="it-IT" sz="6600" b="1" dirty="0">
              <a:solidFill>
                <a:schemeClr val="accent1">
                  <a:lumMod val="75000"/>
                </a:schemeClr>
              </a:solidFill>
              <a:latin typeface="Berlin Sans FB" pitchFamily="34" charset="0"/>
            </a:endParaRPr>
          </a:p>
        </p:txBody>
      </p:sp>
      <p:pic>
        <p:nvPicPr>
          <p:cNvPr id="1026" name="Picture 2" descr="artss"/>
          <p:cNvPicPr>
            <a:picLocks noChangeAspect="1" noChangeArrowheads="1"/>
          </p:cNvPicPr>
          <p:nvPr/>
        </p:nvPicPr>
        <p:blipFill>
          <a:blip r:embed="rId2" cstate="print"/>
          <a:srcRect/>
          <a:stretch>
            <a:fillRect/>
          </a:stretch>
        </p:blipFill>
        <p:spPr bwMode="auto">
          <a:xfrm>
            <a:off x="1763688" y="2564904"/>
            <a:ext cx="5688632" cy="396044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it-IT" smtClean="0"/>
              <a:t>tema </a:t>
            </a:r>
            <a:r>
              <a:rPr lang="it-IT" dirty="0" smtClean="0"/>
              <a:t>affrontato dall’unità di apprendimento.</a:t>
            </a:r>
            <a:endParaRPr lang="it-IT" dirty="0"/>
          </a:p>
        </p:txBody>
      </p:sp>
      <p:sp>
        <p:nvSpPr>
          <p:cNvPr id="3" name="Segnaposto contenuto 2"/>
          <p:cNvSpPr>
            <a:spLocks noGrp="1"/>
          </p:cNvSpPr>
          <p:nvPr>
            <p:ph sz="quarter" idx="1"/>
          </p:nvPr>
        </p:nvSpPr>
        <p:spPr/>
        <p:txBody>
          <a:bodyPr>
            <a:normAutofit lnSpcReduction="10000"/>
          </a:bodyPr>
          <a:lstStyle/>
          <a:p>
            <a:pPr>
              <a:buNone/>
            </a:pPr>
            <a:r>
              <a:rPr lang="it-IT" b="1" dirty="0" smtClean="0"/>
              <a:t>La drammatizzazione</a:t>
            </a:r>
            <a:r>
              <a:rPr lang="it-IT" dirty="0" smtClean="0"/>
              <a:t>, nelle sue molteplici e suggestive forme, si dimostra particolarmente </a:t>
            </a:r>
            <a:r>
              <a:rPr lang="it-IT" b="1" dirty="0" smtClean="0"/>
              <a:t>utile a favorire e ad alimentare l’immaginazione, la creatività e la comunicazione</a:t>
            </a:r>
            <a:r>
              <a:rPr lang="it-IT" dirty="0" smtClean="0"/>
              <a:t>, tramite la gestualità, le marionette mette in moto e sviluppa la capacità rappresentativa e simbolica nonché i processi di imitazione attiva, la mimica e la verbalizzazione.</a:t>
            </a:r>
          </a:p>
          <a:p>
            <a:pPr>
              <a:buNone/>
            </a:pPr>
            <a:r>
              <a:rPr lang="it-IT" dirty="0" smtClean="0"/>
              <a:t>Il bambino, possiede uno straordinario strumento, il proprio corpo. Fin dalle origini, attraverso la musica ha imparato a comunicare sperimentando la capacità di imitare le andature di animali, suoni e rumori della natura presenti nel suo ambiente.</a:t>
            </a:r>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style>
          <a:lnRef idx="1">
            <a:schemeClr val="accent2"/>
          </a:lnRef>
          <a:fillRef idx="2">
            <a:schemeClr val="accent2"/>
          </a:fillRef>
          <a:effectRef idx="1">
            <a:schemeClr val="accent2"/>
          </a:effectRef>
          <a:fontRef idx="minor">
            <a:schemeClr val="dk1"/>
          </a:fontRef>
        </p:style>
        <p:txBody>
          <a:bodyPr/>
          <a:lstStyle/>
          <a:p>
            <a:r>
              <a:rPr lang="it-IT" dirty="0" smtClean="0"/>
              <a:t>Finalità generali del progetto: </a:t>
            </a:r>
            <a:endParaRPr lang="it-IT" dirty="0"/>
          </a:p>
        </p:txBody>
      </p:sp>
      <p:sp>
        <p:nvSpPr>
          <p:cNvPr id="3" name="Segnaposto contenuto 2"/>
          <p:cNvSpPr>
            <a:spLocks noGrp="1"/>
          </p:cNvSpPr>
          <p:nvPr>
            <p:ph sz="quarter" idx="1"/>
          </p:nvPr>
        </p:nvSpPr>
        <p:spPr>
          <a:xfrm>
            <a:off x="457200" y="1268760"/>
            <a:ext cx="7467600" cy="5205192"/>
          </a:xfrm>
        </p:spPr>
        <p:txBody>
          <a:bodyPr>
            <a:normAutofit/>
          </a:bodyPr>
          <a:lstStyle/>
          <a:p>
            <a:r>
              <a:rPr lang="it-IT" sz="2000" b="1" dirty="0" smtClean="0">
                <a:solidFill>
                  <a:schemeClr val="accent5">
                    <a:lumMod val="60000"/>
                    <a:lumOff val="40000"/>
                  </a:schemeClr>
                </a:solidFill>
              </a:rPr>
              <a:t>Sviluppo dell’autonomia:</a:t>
            </a:r>
          </a:p>
          <a:p>
            <a:pPr>
              <a:buNone/>
            </a:pPr>
            <a:r>
              <a:rPr lang="it-IT" sz="1400" dirty="0" smtClean="0"/>
              <a:t>Avere fiducia in sé e fidarsi degli altri, provare soddisfazione nel fare da sé e saper chiedere aiuto, esprimere sentimenti e opinioni, operare scelte.</a:t>
            </a:r>
          </a:p>
          <a:p>
            <a:r>
              <a:rPr lang="it-IT" sz="2000" b="1" dirty="0" smtClean="0">
                <a:solidFill>
                  <a:srgbClr val="00B050"/>
                </a:solidFill>
              </a:rPr>
              <a:t>Sviluppo dell’identità:</a:t>
            </a:r>
          </a:p>
          <a:p>
            <a:pPr>
              <a:buNone/>
            </a:pPr>
            <a:r>
              <a:rPr lang="it-IT" sz="1600" dirty="0" smtClean="0"/>
              <a:t>Vivere serenamente tutte le dimensioni del proprio io, sperimentare diversi ruoli, condividere valori comuni, linguaggi , riti e ruoli.</a:t>
            </a:r>
          </a:p>
          <a:p>
            <a:r>
              <a:rPr lang="it-IT" sz="2000" b="1" dirty="0" smtClean="0">
                <a:solidFill>
                  <a:schemeClr val="accent3">
                    <a:lumMod val="60000"/>
                    <a:lumOff val="40000"/>
                  </a:schemeClr>
                </a:solidFill>
              </a:rPr>
              <a:t>Sviluppo della competenza:</a:t>
            </a:r>
          </a:p>
          <a:p>
            <a:pPr>
              <a:buNone/>
            </a:pPr>
            <a:r>
              <a:rPr lang="it-IT" sz="1600" dirty="0" smtClean="0"/>
              <a:t>Giocare, muoversi, curiosare, domandare, riflettere sulle esperienze attraverso il confronto, comprendere narrazioni e discorsi, saper fare e saper essere. </a:t>
            </a:r>
          </a:p>
          <a:p>
            <a:r>
              <a:rPr lang="it-IT" sz="2000" b="1" dirty="0" smtClean="0">
                <a:solidFill>
                  <a:srgbClr val="FF3300"/>
                </a:solidFill>
              </a:rPr>
              <a:t>Avvio alla cittadinanza:</a:t>
            </a:r>
          </a:p>
          <a:p>
            <a:pPr>
              <a:buNone/>
            </a:pPr>
            <a:r>
              <a:rPr lang="it-IT" sz="1600" dirty="0" smtClean="0"/>
              <a:t>Scoprire l’altro da sé, attribuire importanza ai bisogni degli altri, stabilire regole condivise, attenzioni al punto di vista altrui, alle diversità di genere, adottare un comportamento eticamente orientato, rispettoso degli altri e della natura</a:t>
            </a:r>
          </a:p>
          <a:p>
            <a:endParaRPr lang="it-IT" dirty="0"/>
          </a:p>
        </p:txBody>
      </p:sp>
      <p:pic>
        <p:nvPicPr>
          <p:cNvPr id="4" name="Immagine 3" descr="1157552_allacciarsi-le-scarpe_thumb_big.jpg"/>
          <p:cNvPicPr>
            <a:picLocks noChangeAspect="1"/>
          </p:cNvPicPr>
          <p:nvPr/>
        </p:nvPicPr>
        <p:blipFill>
          <a:blip r:embed="rId2" cstate="print"/>
          <a:stretch>
            <a:fillRect/>
          </a:stretch>
        </p:blipFill>
        <p:spPr>
          <a:xfrm>
            <a:off x="7452320" y="1628800"/>
            <a:ext cx="1267341" cy="792088"/>
          </a:xfrm>
          <a:prstGeom prst="rect">
            <a:avLst/>
          </a:prstGeom>
        </p:spPr>
      </p:pic>
      <p:pic>
        <p:nvPicPr>
          <p:cNvPr id="5" name="Immagine 4" descr="download (1).jpg"/>
          <p:cNvPicPr>
            <a:picLocks noChangeAspect="1"/>
          </p:cNvPicPr>
          <p:nvPr/>
        </p:nvPicPr>
        <p:blipFill>
          <a:blip r:embed="rId3" cstate="print"/>
          <a:stretch>
            <a:fillRect/>
          </a:stretch>
        </p:blipFill>
        <p:spPr>
          <a:xfrm>
            <a:off x="3779912" y="5445224"/>
            <a:ext cx="3096344" cy="119822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additive="base">
                                        <p:cTn id="66" dur="500" fill="hold"/>
                                        <p:tgtEl>
                                          <p:spTgt spid="5"/>
                                        </p:tgtEl>
                                        <p:attrNameLst>
                                          <p:attrName>ppt_x</p:attrName>
                                        </p:attrNameLst>
                                      </p:cBhvr>
                                      <p:tavLst>
                                        <p:tav tm="0">
                                          <p:val>
                                            <p:strVal val="#ppt_x"/>
                                          </p:val>
                                        </p:tav>
                                        <p:tav tm="100000">
                                          <p:val>
                                            <p:strVal val="#ppt_x"/>
                                          </p:val>
                                        </p:tav>
                                      </p:tavLst>
                                    </p:anim>
                                    <p:anim calcmode="lin" valueType="num">
                                      <p:cBhvr additive="base">
                                        <p:cTn id="6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t-IT" dirty="0" smtClean="0"/>
              <a:t>Target di riferimento e analisi di partenza:</a:t>
            </a:r>
            <a:endParaRPr lang="it-IT" dirty="0"/>
          </a:p>
        </p:txBody>
      </p:sp>
      <p:sp>
        <p:nvSpPr>
          <p:cNvPr id="3" name="Segnaposto contenuto 2"/>
          <p:cNvSpPr>
            <a:spLocks noGrp="1"/>
          </p:cNvSpPr>
          <p:nvPr>
            <p:ph sz="quarter" idx="1"/>
          </p:nvPr>
        </p:nvSpPr>
        <p:spPr/>
        <p:txBody>
          <a:bodyPr>
            <a:normAutofit lnSpcReduction="10000"/>
          </a:bodyPr>
          <a:lstStyle/>
          <a:p>
            <a:pPr>
              <a:buNone/>
            </a:pPr>
            <a:r>
              <a:rPr lang="it-IT" dirty="0" smtClean="0"/>
              <a:t>La </a:t>
            </a:r>
            <a:r>
              <a:rPr lang="it-IT" b="1" dirty="0" smtClean="0"/>
              <a:t>sezione è omogenea</a:t>
            </a:r>
            <a:r>
              <a:rPr lang="it-IT" dirty="0" smtClean="0"/>
              <a:t>, composta da 20 bambini, di </a:t>
            </a:r>
            <a:r>
              <a:rPr lang="it-IT" b="1" dirty="0" smtClean="0"/>
              <a:t>anni 4</a:t>
            </a:r>
            <a:r>
              <a:rPr lang="it-IT" dirty="0" smtClean="0"/>
              <a:t>, di cui 10 maschi e 10 femmine.</a:t>
            </a:r>
          </a:p>
          <a:p>
            <a:pPr>
              <a:buNone/>
            </a:pPr>
            <a:endParaRPr lang="it-IT" dirty="0" smtClean="0"/>
          </a:p>
          <a:p>
            <a:pPr>
              <a:buNone/>
            </a:pPr>
            <a:r>
              <a:rPr lang="it-IT" dirty="0" smtClean="0"/>
              <a:t>È presente un alunno con BES: bambino straniero con svantaggi socio culturali, figlio di genitori immigrati.</a:t>
            </a:r>
          </a:p>
          <a:p>
            <a:pPr>
              <a:buNone/>
            </a:pPr>
            <a:r>
              <a:rPr lang="it-IT" dirty="0" smtClean="0"/>
              <a:t>Il bambino è già inserito nella sezione dall’anno precedente con un buon esito di inclusione. Comprende e parla la lingua italiana in modo comprensibile se pur non fluente.</a:t>
            </a:r>
          </a:p>
          <a:p>
            <a:pPr>
              <a:buNone/>
            </a:pPr>
            <a:endParaRPr lang="it-IT" dirty="0" smtClean="0"/>
          </a:p>
          <a:p>
            <a:pPr>
              <a:buNone/>
            </a:pPr>
            <a:r>
              <a:rPr lang="it-IT" dirty="0" smtClean="0"/>
              <a:t>Il clima è sereno e collaborativo, e il rapporto con le famiglie positivo.</a:t>
            </a:r>
            <a:endParaRPr lang="it-IT"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634082"/>
          </a:xfrm>
        </p:spPr>
        <p:style>
          <a:lnRef idx="3">
            <a:schemeClr val="lt1"/>
          </a:lnRef>
          <a:fillRef idx="1">
            <a:schemeClr val="accent5"/>
          </a:fillRef>
          <a:effectRef idx="1">
            <a:schemeClr val="accent5"/>
          </a:effectRef>
          <a:fontRef idx="minor">
            <a:schemeClr val="lt1"/>
          </a:fontRef>
        </p:style>
        <p:txBody>
          <a:bodyPr/>
          <a:lstStyle/>
          <a:p>
            <a:r>
              <a:rPr lang="it-IT" dirty="0" smtClean="0"/>
              <a:t>Scelte metodologiche:</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b="1" dirty="0" err="1" smtClean="0">
                <a:solidFill>
                  <a:schemeClr val="accent3">
                    <a:lumMod val="60000"/>
                    <a:lumOff val="40000"/>
                  </a:schemeClr>
                </a:solidFill>
              </a:rPr>
              <a:t>Circle</a:t>
            </a:r>
            <a:r>
              <a:rPr lang="it-IT" b="1" dirty="0" smtClean="0">
                <a:solidFill>
                  <a:schemeClr val="accent3">
                    <a:lumMod val="60000"/>
                    <a:lumOff val="40000"/>
                  </a:schemeClr>
                </a:solidFill>
              </a:rPr>
              <a:t> </a:t>
            </a:r>
            <a:r>
              <a:rPr lang="it-IT" b="1" dirty="0" err="1" smtClean="0">
                <a:solidFill>
                  <a:schemeClr val="accent3">
                    <a:lumMod val="60000"/>
                    <a:lumOff val="40000"/>
                  </a:schemeClr>
                </a:solidFill>
              </a:rPr>
              <a:t>time</a:t>
            </a:r>
            <a:endParaRPr lang="it-IT" b="1" dirty="0" smtClean="0">
              <a:solidFill>
                <a:schemeClr val="accent3">
                  <a:lumMod val="60000"/>
                  <a:lumOff val="40000"/>
                </a:schemeClr>
              </a:solidFill>
            </a:endParaRPr>
          </a:p>
          <a:p>
            <a:r>
              <a:rPr lang="it-IT" b="1" dirty="0" smtClean="0">
                <a:solidFill>
                  <a:schemeClr val="accent6">
                    <a:lumMod val="60000"/>
                    <a:lumOff val="40000"/>
                  </a:schemeClr>
                </a:solidFill>
              </a:rPr>
              <a:t>Brainstorming</a:t>
            </a:r>
          </a:p>
          <a:p>
            <a:r>
              <a:rPr lang="it-IT" b="1" dirty="0" smtClean="0">
                <a:solidFill>
                  <a:srgbClr val="00B050"/>
                </a:solidFill>
              </a:rPr>
              <a:t>Cooperative </a:t>
            </a:r>
            <a:r>
              <a:rPr lang="it-IT" b="1" dirty="0" err="1" smtClean="0">
                <a:solidFill>
                  <a:srgbClr val="00B050"/>
                </a:solidFill>
              </a:rPr>
              <a:t>learning</a:t>
            </a:r>
            <a:endParaRPr lang="it-IT" b="1" dirty="0" smtClean="0">
              <a:solidFill>
                <a:srgbClr val="00B050"/>
              </a:solidFill>
            </a:endParaRPr>
          </a:p>
          <a:p>
            <a:r>
              <a:rPr lang="it-IT" b="1" dirty="0" smtClean="0">
                <a:solidFill>
                  <a:srgbClr val="FFC000"/>
                </a:solidFill>
              </a:rPr>
              <a:t>Didattica </a:t>
            </a:r>
            <a:r>
              <a:rPr lang="it-IT" b="1" dirty="0" err="1" smtClean="0">
                <a:solidFill>
                  <a:srgbClr val="FFC000"/>
                </a:solidFill>
              </a:rPr>
              <a:t>laboratoriale</a:t>
            </a:r>
            <a:endParaRPr lang="it-IT" b="1" dirty="0" smtClean="0">
              <a:solidFill>
                <a:srgbClr val="FFC000"/>
              </a:solidFill>
            </a:endParaRPr>
          </a:p>
          <a:p>
            <a:r>
              <a:rPr lang="it-IT" b="1" dirty="0" err="1" smtClean="0">
                <a:solidFill>
                  <a:srgbClr val="FF0000"/>
                </a:solidFill>
              </a:rPr>
              <a:t>Peer</a:t>
            </a:r>
            <a:r>
              <a:rPr lang="it-IT" b="1" dirty="0" smtClean="0">
                <a:solidFill>
                  <a:srgbClr val="FF0000"/>
                </a:solidFill>
              </a:rPr>
              <a:t> tutoring</a:t>
            </a:r>
          </a:p>
          <a:p>
            <a:pPr>
              <a:buNone/>
            </a:pPr>
            <a:endParaRPr lang="it-IT" dirty="0" smtClean="0"/>
          </a:p>
          <a:p>
            <a:pPr lvl="0" algn="just">
              <a:buNone/>
            </a:pPr>
            <a:r>
              <a:rPr lang="it-IT" sz="2300" dirty="0" smtClean="0">
                <a:solidFill>
                  <a:srgbClr val="000000"/>
                </a:solidFill>
                <a:latin typeface="Arial" pitchFamily="18"/>
                <a:ea typeface="Microsoft YaHei" pitchFamily="2"/>
                <a:cs typeface="Mangal" pitchFamily="2"/>
              </a:rPr>
              <a:t>Sarà messa in atto una </a:t>
            </a:r>
            <a:r>
              <a:rPr lang="it-IT" sz="2300" b="1" dirty="0" smtClean="0">
                <a:solidFill>
                  <a:srgbClr val="000000"/>
                </a:solidFill>
                <a:latin typeface="Arial" pitchFamily="18"/>
                <a:ea typeface="Microsoft YaHei" pitchFamily="2"/>
                <a:cs typeface="Mangal" pitchFamily="2"/>
              </a:rPr>
              <a:t>didattica costruttiva </a:t>
            </a:r>
            <a:r>
              <a:rPr lang="it-IT" sz="2300" dirty="0" smtClean="0">
                <a:solidFill>
                  <a:srgbClr val="000000"/>
                </a:solidFill>
                <a:latin typeface="Arial" pitchFamily="18"/>
                <a:ea typeface="Microsoft YaHei" pitchFamily="2"/>
                <a:cs typeface="Mangal" pitchFamily="2"/>
              </a:rPr>
              <a:t>dove è il soggetto attivo che costruisce le proprie conoscenze collaborando e cooperando (</a:t>
            </a:r>
            <a:r>
              <a:rPr lang="it-IT" sz="2300" b="1" dirty="0" smtClean="0">
                <a:solidFill>
                  <a:srgbClr val="000000"/>
                </a:solidFill>
                <a:latin typeface="Arial" pitchFamily="18"/>
                <a:ea typeface="Microsoft YaHei" pitchFamily="2"/>
                <a:cs typeface="Mangal" pitchFamily="2"/>
              </a:rPr>
              <a:t>cooperative </a:t>
            </a:r>
            <a:r>
              <a:rPr lang="it-IT" sz="2300" b="1" dirty="0" err="1" smtClean="0">
                <a:solidFill>
                  <a:srgbClr val="000000"/>
                </a:solidFill>
                <a:latin typeface="Arial" pitchFamily="18"/>
                <a:ea typeface="Microsoft YaHei" pitchFamily="2"/>
                <a:cs typeface="Mangal" pitchFamily="2"/>
              </a:rPr>
              <a:t>learning</a:t>
            </a:r>
            <a:r>
              <a:rPr lang="it-IT" sz="2300" dirty="0" smtClean="0">
                <a:solidFill>
                  <a:srgbClr val="000000"/>
                </a:solidFill>
                <a:latin typeface="Arial" pitchFamily="18"/>
                <a:ea typeface="Microsoft YaHei" pitchFamily="2"/>
                <a:cs typeface="Mangal" pitchFamily="2"/>
              </a:rPr>
              <a:t>). A tal fine il percorso didattico prevede e propone attività specifiche che porteranno gli alunni a saper formulare ipotesi, ad indagare e dare risposte alle domande poste. Questa modalità di lavoro consente ad ognuno di attingere dapprima alle proprie personali conoscenze e successivamente, nel momento della condivisione, di recuperare e interiorizzare informazioni che non conosceva. Pertanto è necessario progettare un </a:t>
            </a:r>
            <a:r>
              <a:rPr lang="it-IT" sz="2300" b="1" dirty="0" smtClean="0">
                <a:solidFill>
                  <a:srgbClr val="000000"/>
                </a:solidFill>
                <a:latin typeface="Arial" pitchFamily="18"/>
                <a:ea typeface="Microsoft YaHei" pitchFamily="2"/>
                <a:cs typeface="Mangal" pitchFamily="2"/>
              </a:rPr>
              <a:t>assetto </a:t>
            </a:r>
            <a:r>
              <a:rPr lang="it-IT" sz="2300" b="1" dirty="0" err="1" smtClean="0">
                <a:solidFill>
                  <a:srgbClr val="000000"/>
                </a:solidFill>
                <a:latin typeface="Arial" pitchFamily="18"/>
                <a:ea typeface="Microsoft YaHei" pitchFamily="2"/>
                <a:cs typeface="Mangal" pitchFamily="2"/>
              </a:rPr>
              <a:t>laboratoriale</a:t>
            </a:r>
            <a:r>
              <a:rPr lang="it-IT" sz="2300" b="1" dirty="0" smtClean="0">
                <a:solidFill>
                  <a:srgbClr val="000000"/>
                </a:solidFill>
                <a:latin typeface="Arial" pitchFamily="18"/>
                <a:ea typeface="Microsoft YaHei" pitchFamily="2"/>
                <a:cs typeface="Mangal" pitchFamily="2"/>
              </a:rPr>
              <a:t> </a:t>
            </a:r>
            <a:r>
              <a:rPr lang="it-IT" sz="2300" dirty="0" smtClean="0">
                <a:solidFill>
                  <a:srgbClr val="000000"/>
                </a:solidFill>
                <a:latin typeface="Arial" pitchFamily="18"/>
                <a:ea typeface="Microsoft YaHei" pitchFamily="2"/>
                <a:cs typeface="Mangal" pitchFamily="2"/>
              </a:rPr>
              <a:t>e preparare situazioni didattiche in cui gli alunni possano sperimentare, usando una molteplicità di strumenti comunicativi ed informativi, per costruire la propria conoscenza.</a:t>
            </a:r>
          </a:p>
          <a:p>
            <a:pPr>
              <a:buNone/>
            </a:pPr>
            <a:endParaRPr lang="it-IT" dirty="0"/>
          </a:p>
        </p:txBody>
      </p:sp>
      <p:pic>
        <p:nvPicPr>
          <p:cNvPr id="4" name="Immagine 3" descr="circle_time.1.gif"/>
          <p:cNvPicPr>
            <a:picLocks noChangeAspect="1"/>
          </p:cNvPicPr>
          <p:nvPr/>
        </p:nvPicPr>
        <p:blipFill>
          <a:blip r:embed="rId2" cstate="print"/>
          <a:stretch>
            <a:fillRect/>
          </a:stretch>
        </p:blipFill>
        <p:spPr>
          <a:xfrm>
            <a:off x="6228184" y="0"/>
            <a:ext cx="2637485" cy="1700808"/>
          </a:xfrm>
          <a:prstGeom prst="rect">
            <a:avLst/>
          </a:prstGeom>
        </p:spPr>
      </p:pic>
      <p:pic>
        <p:nvPicPr>
          <p:cNvPr id="5" name="Immagine 4" descr="j0343359.gif"/>
          <p:cNvPicPr>
            <a:picLocks noChangeAspect="1"/>
          </p:cNvPicPr>
          <p:nvPr/>
        </p:nvPicPr>
        <p:blipFill>
          <a:blip r:embed="rId3" cstate="print"/>
          <a:stretch>
            <a:fillRect/>
          </a:stretch>
        </p:blipFill>
        <p:spPr>
          <a:xfrm>
            <a:off x="4427984" y="1484784"/>
            <a:ext cx="1466850" cy="173355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3088</Words>
  <Application>Microsoft Office PowerPoint</Application>
  <PresentationFormat>Presentazione su schermo (4:3)</PresentationFormat>
  <Paragraphs>185</Paragraphs>
  <Slides>31</Slides>
  <Notes>1</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Loggia</vt:lpstr>
      <vt:lpstr>  Scuola dell’ infanzia: UNITÀ D’APPRENDIMENTO (inclusiva) “Dall’immaginazione alla rappresentazione teatrale”  (    </vt:lpstr>
      <vt:lpstr>Introduzione:</vt:lpstr>
      <vt:lpstr>Riferimenti teorici</vt:lpstr>
      <vt:lpstr>Traccia:</vt:lpstr>
      <vt:lpstr>IL TEATRO IN MUSICA</vt:lpstr>
      <vt:lpstr>tema affrontato dall’unità di apprendimento.</vt:lpstr>
      <vt:lpstr>Finalità generali del progetto: </vt:lpstr>
      <vt:lpstr>Target di riferimento e analisi di partenza:</vt:lpstr>
      <vt:lpstr>Scelte metodologiche:</vt:lpstr>
      <vt:lpstr>Competenze chiave come riferimento </vt:lpstr>
      <vt:lpstr>I campi di esperienza: </vt:lpstr>
      <vt:lpstr>Campo di esperienza principale: </vt:lpstr>
      <vt:lpstr>prerequisiti</vt:lpstr>
      <vt:lpstr>Traguardi delle competenze:</vt:lpstr>
      <vt:lpstr>Obiettivi specifici dell’apprendimento</vt:lpstr>
      <vt:lpstr>Scelte organizzative e tempi: </vt:lpstr>
      <vt:lpstr>1° Attività: (Attività stimolo).</vt:lpstr>
      <vt:lpstr>Fiaba musicale Pierino e il Lupo</vt:lpstr>
      <vt:lpstr>2° ATTIVITA’  </vt:lpstr>
      <vt:lpstr>3° attivita’</vt:lpstr>
      <vt:lpstr>4° Attività </vt:lpstr>
      <vt:lpstr>5°Attività</vt:lpstr>
      <vt:lpstr>6° Attività </vt:lpstr>
      <vt:lpstr>Diapositiva 24</vt:lpstr>
      <vt:lpstr>7° attività</vt:lpstr>
      <vt:lpstr>8° attività</vt:lpstr>
      <vt:lpstr>9° Attivita’ English lesson: the animals </vt:lpstr>
      <vt:lpstr>I Principi dell’inclusione   </vt:lpstr>
      <vt:lpstr>Tecnologia per la didattica </vt:lpstr>
      <vt:lpstr>Valutazione degli obiettivi di apprendimento:</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CONCORSO DOCENTI 2017  Scuola dell’ infanzia   Candidata: De Buono Maria Teresa</dc:title>
  <dc:creator>Gianluca</dc:creator>
  <cp:lastModifiedBy>Franco</cp:lastModifiedBy>
  <cp:revision>109</cp:revision>
  <dcterms:created xsi:type="dcterms:W3CDTF">2017-03-06T09:31:20Z</dcterms:created>
  <dcterms:modified xsi:type="dcterms:W3CDTF">2017-05-04T17:48:37Z</dcterms:modified>
</cp:coreProperties>
</file>